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7"/>
  </p:notesMasterIdLst>
  <p:sldIdLst>
    <p:sldId id="256" r:id="rId2"/>
    <p:sldId id="368" r:id="rId3"/>
    <p:sldId id="316" r:id="rId4"/>
    <p:sldId id="402" r:id="rId5"/>
    <p:sldId id="403" r:id="rId6"/>
    <p:sldId id="405" r:id="rId7"/>
    <p:sldId id="406" r:id="rId8"/>
    <p:sldId id="399" r:id="rId9"/>
    <p:sldId id="407" r:id="rId10"/>
    <p:sldId id="413" r:id="rId11"/>
    <p:sldId id="411" r:id="rId12"/>
    <p:sldId id="412" r:id="rId13"/>
    <p:sldId id="408" r:id="rId14"/>
    <p:sldId id="415" r:id="rId15"/>
    <p:sldId id="414" r:id="rId16"/>
    <p:sldId id="417" r:id="rId17"/>
    <p:sldId id="418" r:id="rId18"/>
    <p:sldId id="419" r:id="rId19"/>
    <p:sldId id="420" r:id="rId20"/>
    <p:sldId id="421" r:id="rId21"/>
    <p:sldId id="409" r:id="rId22"/>
    <p:sldId id="410" r:id="rId23"/>
    <p:sldId id="422" r:id="rId24"/>
    <p:sldId id="395" r:id="rId25"/>
    <p:sldId id="423"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AC2E"/>
    <a:srgbClr val="7CB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47" autoAdjust="0"/>
    <p:restoredTop sz="96160" autoAdjust="0"/>
  </p:normalViewPr>
  <p:slideViewPr>
    <p:cSldViewPr>
      <p:cViewPr varScale="1">
        <p:scale>
          <a:sx n="56" d="100"/>
          <a:sy n="56" d="100"/>
        </p:scale>
        <p:origin x="72" y="468"/>
      </p:cViewPr>
      <p:guideLst>
        <p:guide orient="horz" pos="2160"/>
        <p:guide pos="2880"/>
      </p:guideLst>
    </p:cSldViewPr>
  </p:slideViewPr>
  <p:outlineViewPr>
    <p:cViewPr>
      <p:scale>
        <a:sx n="33" d="100"/>
        <a:sy n="33" d="100"/>
      </p:scale>
      <p:origin x="0" y="3410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02/09/2017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extLst>
      <p:ext uri="{BB962C8B-B14F-4D97-AF65-F5344CB8AC3E}">
        <p14:creationId xmlns:p14="http://schemas.microsoft.com/office/powerpoint/2010/main" val="26193169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15</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5B29D6C-98D7-42BB-9EE2-5766D80D86DD}" type="slidenum">
              <a:rPr lang="en-GB" smtClean="0"/>
              <a:pPr/>
              <a:t>17</a:t>
            </a:fld>
            <a:endParaRPr lang="en-GB" dirty="0"/>
          </a:p>
        </p:txBody>
      </p:sp>
    </p:spTree>
    <p:extLst>
      <p:ext uri="{BB962C8B-B14F-4D97-AF65-F5344CB8AC3E}">
        <p14:creationId xmlns:p14="http://schemas.microsoft.com/office/powerpoint/2010/main" val="10560933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21</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22</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23</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24</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25</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8</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9</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10</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11</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12</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13</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14</a:t>
            </a:fld>
            <a:endParaRPr lang="en-GB"/>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9.xml"/><Relationship Id="rId13" Type="http://schemas.openxmlformats.org/officeDocument/2006/relationships/slide" Target="../slides/slide14.xml"/><Relationship Id="rId18" Type="http://schemas.openxmlformats.org/officeDocument/2006/relationships/slide" Target="../slides/slide21.xml"/><Relationship Id="rId3" Type="http://schemas.openxmlformats.org/officeDocument/2006/relationships/slide" Target="../slides/slide2.xml"/><Relationship Id="rId7" Type="http://schemas.openxmlformats.org/officeDocument/2006/relationships/slide" Target="../slides/slide8.xml"/><Relationship Id="rId12" Type="http://schemas.openxmlformats.org/officeDocument/2006/relationships/slide" Target="../slides/slide13.xml"/><Relationship Id="rId17" Type="http://schemas.openxmlformats.org/officeDocument/2006/relationships/slide" Target="../slides/slide20.xml"/><Relationship Id="rId2" Type="http://schemas.openxmlformats.org/officeDocument/2006/relationships/slide" Target="../slides/slide5.xml"/><Relationship Id="rId16" Type="http://schemas.openxmlformats.org/officeDocument/2006/relationships/slide" Target="../slides/slide18.xml"/><Relationship Id="rId20"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 Target="../slides/slide24.xml"/><Relationship Id="rId11" Type="http://schemas.openxmlformats.org/officeDocument/2006/relationships/slide" Target="../slides/slide12.xml"/><Relationship Id="rId5" Type="http://schemas.openxmlformats.org/officeDocument/2006/relationships/slide" Target="../slides/slide3.xml"/><Relationship Id="rId15" Type="http://schemas.openxmlformats.org/officeDocument/2006/relationships/slide" Target="../slides/slide16.xml"/><Relationship Id="rId10" Type="http://schemas.openxmlformats.org/officeDocument/2006/relationships/slide" Target="../slides/slide11.xml"/><Relationship Id="rId19" Type="http://schemas.openxmlformats.org/officeDocument/2006/relationships/slide" Target="../slides/slide22.xml"/><Relationship Id="rId4" Type="http://schemas.openxmlformats.org/officeDocument/2006/relationships/slide" Target="../slides/slide6.xml"/><Relationship Id="rId9" Type="http://schemas.openxmlformats.org/officeDocument/2006/relationships/slide" Target="../slides/slide10.xml"/><Relationship Id="rId14" Type="http://schemas.openxmlformats.org/officeDocument/2006/relationships/slide" Target="../slides/slide1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02/09/2017</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02/09/2017</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02/09/2017</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02/09/2017</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smtClean="0"/>
              <a:t>Click to edit Master title style</a:t>
            </a:r>
            <a:endParaRPr kumimoji="0" lang="en-US" dirty="0"/>
          </a:p>
        </p:txBody>
      </p:sp>
      <p:sp>
        <p:nvSpPr>
          <p:cNvPr id="41" name="Round Same Side Corner Rectangle 40">
            <a:hlinkClick r:id="rId2"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42" name="Round Same Side Corner Rectangle 41">
            <a:hlinkClick r:id="rId3" action="ppaction://hlinksldjump"/>
          </p:cNvPr>
          <p:cNvSpPr/>
          <p:nvPr/>
        </p:nvSpPr>
        <p:spPr>
          <a:xfrm>
            <a:off x="761613" y="6569968"/>
            <a:ext cx="648072"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tx1"/>
                </a:solidFill>
                <a:latin typeface="Calibri" pitchFamily="34" charset="0"/>
                <a:cs typeface="Calibri" pitchFamily="34" charset="0"/>
              </a:rPr>
              <a:t>Criteria</a:t>
            </a:r>
            <a:endParaRPr lang="en-GB" sz="1100" b="1" dirty="0">
              <a:solidFill>
                <a:schemeClr val="tx1"/>
              </a:solidFill>
              <a:latin typeface="Calibri" pitchFamily="34" charset="0"/>
              <a:cs typeface="Calibri" pitchFamily="34" charset="0"/>
            </a:endParaRPr>
          </a:p>
        </p:txBody>
      </p:sp>
      <p:sp>
        <p:nvSpPr>
          <p:cNvPr id="51" name="Round Same Side Corner Rectangle 50">
            <a:hlinkClick r:id="rId4" action="ppaction://hlinksldjump"/>
          </p:cNvPr>
          <p:cNvSpPr/>
          <p:nvPr/>
        </p:nvSpPr>
        <p:spPr>
          <a:xfrm>
            <a:off x="1415722"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5" action="ppaction://hlinksldjump"/>
          </p:cNvPr>
          <p:cNvSpPr/>
          <p:nvPr/>
        </p:nvSpPr>
        <p:spPr>
          <a:xfrm>
            <a:off x="2069831"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2" action="ppaction://hlinksldjump"/>
          </p:cNvPr>
          <p:cNvSpPr/>
          <p:nvPr/>
        </p:nvSpPr>
        <p:spPr>
          <a:xfrm>
            <a:off x="247186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 action="ppaction://noaction"/>
          </p:cNvPr>
          <p:cNvSpPr/>
          <p:nvPr/>
        </p:nvSpPr>
        <p:spPr>
          <a:xfrm>
            <a:off x="2873905"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 action="ppaction://noaction"/>
          </p:cNvPr>
          <p:cNvSpPr/>
          <p:nvPr/>
        </p:nvSpPr>
        <p:spPr>
          <a:xfrm>
            <a:off x="327594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56" name="Round Same Side Corner Rectangle 55">
            <a:hlinkClick r:id="" action="ppaction://noaction"/>
          </p:cNvPr>
          <p:cNvSpPr/>
          <p:nvPr/>
        </p:nvSpPr>
        <p:spPr>
          <a:xfrm>
            <a:off x="3677979"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57" name="Round Same Side Corner Rectangle 56">
            <a:hlinkClick r:id="" action="ppaction://noaction"/>
          </p:cNvPr>
          <p:cNvSpPr/>
          <p:nvPr/>
        </p:nvSpPr>
        <p:spPr>
          <a:xfrm>
            <a:off x="4080016"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58" name="Round Same Side Corner Rectangle 57">
            <a:hlinkClick r:id="" action="ppaction://noaction"/>
          </p:cNvPr>
          <p:cNvSpPr/>
          <p:nvPr/>
        </p:nvSpPr>
        <p:spPr>
          <a:xfrm>
            <a:off x="4482053"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59" name="Round Same Side Corner Rectangle 58">
            <a:hlinkClick r:id="" action="ppaction://noaction"/>
          </p:cNvPr>
          <p:cNvSpPr/>
          <p:nvPr/>
        </p:nvSpPr>
        <p:spPr>
          <a:xfrm>
            <a:off x="4884090"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
        <p:nvSpPr>
          <p:cNvPr id="60" name="Round Same Side Corner Rectangle 59">
            <a:hlinkClick r:id="" action="ppaction://noaction"/>
          </p:cNvPr>
          <p:cNvSpPr/>
          <p:nvPr/>
        </p:nvSpPr>
        <p:spPr>
          <a:xfrm>
            <a:off x="5286127"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p>
        </p:txBody>
      </p:sp>
      <p:sp>
        <p:nvSpPr>
          <p:cNvPr id="61" name="Round Same Side Corner Rectangle 60">
            <a:hlinkClick r:id="" action="ppaction://noaction"/>
          </p:cNvPr>
          <p:cNvSpPr/>
          <p:nvPr/>
        </p:nvSpPr>
        <p:spPr>
          <a:xfrm>
            <a:off x="5688164"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62" name="Round Same Side Corner Rectangle 61">
            <a:hlinkClick r:id="" action="ppaction://noaction"/>
          </p:cNvPr>
          <p:cNvSpPr/>
          <p:nvPr/>
        </p:nvSpPr>
        <p:spPr>
          <a:xfrm>
            <a:off x="6090201"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63" name="Round Same Side Corner Rectangle 62">
            <a:hlinkClick r:id="" action="ppaction://noaction"/>
          </p:cNvPr>
          <p:cNvSpPr/>
          <p:nvPr/>
        </p:nvSpPr>
        <p:spPr>
          <a:xfrm>
            <a:off x="6492238"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64" name="Round Same Side Corner Rectangle 63">
            <a:hlinkClick r:id="" action="ppaction://noaction"/>
          </p:cNvPr>
          <p:cNvSpPr/>
          <p:nvPr/>
        </p:nvSpPr>
        <p:spPr>
          <a:xfrm>
            <a:off x="6894275"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66" name="Round Same Side Corner Rectangle 65">
            <a:hlinkClick r:id="" action="ppaction://noaction"/>
          </p:cNvPr>
          <p:cNvSpPr/>
          <p:nvPr/>
        </p:nvSpPr>
        <p:spPr>
          <a:xfrm>
            <a:off x="7308304" y="6569968"/>
            <a:ext cx="396000" cy="288032"/>
          </a:xfrm>
          <a:prstGeom prst="round2SameRect">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67" name="Round Same Side Corner Rectangle 66">
            <a:hlinkClick r:id="" action="ppaction://noaction"/>
          </p:cNvPr>
          <p:cNvSpPr/>
          <p:nvPr/>
        </p:nvSpPr>
        <p:spPr>
          <a:xfrm>
            <a:off x="7710347" y="6569968"/>
            <a:ext cx="396000" cy="288032"/>
          </a:xfrm>
          <a:prstGeom prst="round2SameRect">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4" name="Round Same Side Corner Rectangle 23">
            <a:hlinkClick r:id="" action="ppaction://noaction"/>
          </p:cNvPr>
          <p:cNvSpPr/>
          <p:nvPr userDrawn="1"/>
        </p:nvSpPr>
        <p:spPr>
          <a:xfrm>
            <a:off x="35496" y="6569968"/>
            <a:ext cx="720080" cy="288000"/>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25" name="Round Same Side Corner Rectangle 24">
            <a:hlinkClick r:id="rId5" action="ppaction://hlinksldjump"/>
          </p:cNvPr>
          <p:cNvSpPr/>
          <p:nvPr userDrawn="1"/>
        </p:nvSpPr>
        <p:spPr>
          <a:xfrm>
            <a:off x="778683" y="6569968"/>
            <a:ext cx="648072" cy="288000"/>
          </a:xfrm>
          <a:prstGeom prst="round2SameRect">
            <a:avLst/>
          </a:prstGeom>
          <a:solidFill>
            <a:srgbClr val="70AC2E"/>
          </a:solidFill>
          <a:ln>
            <a:solidFill>
              <a:schemeClr val="accent3">
                <a:lumMod val="75000"/>
              </a:schemeClr>
            </a:solidFill>
          </a:ln>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Criteria</a:t>
            </a:r>
            <a:endParaRPr lang="en-GB" sz="1100" b="1" dirty="0">
              <a:solidFill>
                <a:schemeClr val="bg1"/>
              </a:solidFill>
              <a:latin typeface="Calibri" pitchFamily="34" charset="0"/>
              <a:cs typeface="Calibri" pitchFamily="34" charset="0"/>
            </a:endParaRPr>
          </a:p>
        </p:txBody>
      </p:sp>
      <p:sp>
        <p:nvSpPr>
          <p:cNvPr id="26" name="Round Same Side Corner Rectangle 25">
            <a:hlinkClick r:id="rId6" action="ppaction://hlinksldjump"/>
          </p:cNvPr>
          <p:cNvSpPr/>
          <p:nvPr userDrawn="1"/>
        </p:nvSpPr>
        <p:spPr>
          <a:xfrm>
            <a:off x="1449862" y="6569968"/>
            <a:ext cx="644511" cy="288000"/>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27" name="Round Same Side Corner Rectangle 26">
            <a:hlinkClick r:id="rId7" action="ppaction://hlinksldjump"/>
          </p:cNvPr>
          <p:cNvSpPr/>
          <p:nvPr userDrawn="1"/>
        </p:nvSpPr>
        <p:spPr>
          <a:xfrm>
            <a:off x="2117480" y="6569968"/>
            <a:ext cx="288000" cy="288000"/>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a:t>
            </a:r>
            <a:endParaRPr lang="en-GB" sz="1100" b="1" dirty="0">
              <a:latin typeface="Calibri" pitchFamily="34" charset="0"/>
              <a:cs typeface="Calibri" pitchFamily="34" charset="0"/>
            </a:endParaRPr>
          </a:p>
        </p:txBody>
      </p:sp>
      <p:sp>
        <p:nvSpPr>
          <p:cNvPr id="28" name="Round Same Side Corner Rectangle 27">
            <a:hlinkClick r:id="rId8" action="ppaction://hlinksldjump"/>
          </p:cNvPr>
          <p:cNvSpPr/>
          <p:nvPr userDrawn="1"/>
        </p:nvSpPr>
        <p:spPr>
          <a:xfrm>
            <a:off x="2428587" y="6569968"/>
            <a:ext cx="288000" cy="288000"/>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2</a:t>
            </a:r>
            <a:endParaRPr lang="en-GB" sz="1100" b="1" dirty="0">
              <a:latin typeface="Calibri" pitchFamily="34" charset="0"/>
              <a:cs typeface="Calibri" pitchFamily="34" charset="0"/>
            </a:endParaRPr>
          </a:p>
        </p:txBody>
      </p:sp>
      <p:sp>
        <p:nvSpPr>
          <p:cNvPr id="29" name="Round Same Side Corner Rectangle 28">
            <a:hlinkClick r:id="rId9" action="ppaction://hlinksldjump"/>
          </p:cNvPr>
          <p:cNvSpPr/>
          <p:nvPr userDrawn="1"/>
        </p:nvSpPr>
        <p:spPr>
          <a:xfrm>
            <a:off x="2739694" y="6569968"/>
            <a:ext cx="288000" cy="288000"/>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3</a:t>
            </a:r>
            <a:endParaRPr lang="en-GB" sz="1100" b="1" dirty="0">
              <a:latin typeface="Calibri" pitchFamily="34" charset="0"/>
              <a:cs typeface="Calibri" pitchFamily="34" charset="0"/>
            </a:endParaRPr>
          </a:p>
        </p:txBody>
      </p:sp>
      <p:sp>
        <p:nvSpPr>
          <p:cNvPr id="30" name="Round Same Side Corner Rectangle 29">
            <a:hlinkClick r:id="rId10" action="ppaction://hlinksldjump"/>
          </p:cNvPr>
          <p:cNvSpPr/>
          <p:nvPr userDrawn="1"/>
        </p:nvSpPr>
        <p:spPr>
          <a:xfrm>
            <a:off x="3050801" y="6569968"/>
            <a:ext cx="288000" cy="288000"/>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4</a:t>
            </a:r>
            <a:endParaRPr lang="en-GB" sz="1100" b="1" dirty="0">
              <a:latin typeface="Calibri" pitchFamily="34" charset="0"/>
              <a:cs typeface="Calibri" pitchFamily="34" charset="0"/>
            </a:endParaRPr>
          </a:p>
        </p:txBody>
      </p:sp>
      <p:sp>
        <p:nvSpPr>
          <p:cNvPr id="31" name="Round Same Side Corner Rectangle 30">
            <a:hlinkClick r:id="rId11" action="ppaction://hlinksldjump"/>
          </p:cNvPr>
          <p:cNvSpPr/>
          <p:nvPr userDrawn="1"/>
        </p:nvSpPr>
        <p:spPr>
          <a:xfrm>
            <a:off x="3361908" y="6569968"/>
            <a:ext cx="288000" cy="288000"/>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5</a:t>
            </a:r>
            <a:endParaRPr lang="en-GB" sz="1100" b="1" dirty="0">
              <a:latin typeface="Calibri" pitchFamily="34" charset="0"/>
              <a:cs typeface="Calibri" pitchFamily="34" charset="0"/>
            </a:endParaRPr>
          </a:p>
        </p:txBody>
      </p:sp>
      <p:sp>
        <p:nvSpPr>
          <p:cNvPr id="32" name="Round Same Side Corner Rectangle 31">
            <a:hlinkClick r:id="rId12" action="ppaction://hlinksldjump"/>
          </p:cNvPr>
          <p:cNvSpPr/>
          <p:nvPr userDrawn="1"/>
        </p:nvSpPr>
        <p:spPr>
          <a:xfrm>
            <a:off x="3673015" y="6569968"/>
            <a:ext cx="288000" cy="288000"/>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a:latin typeface="Calibri" pitchFamily="34" charset="0"/>
                <a:cs typeface="Calibri" pitchFamily="34" charset="0"/>
              </a:rPr>
              <a:t>6</a:t>
            </a:r>
          </a:p>
        </p:txBody>
      </p:sp>
      <p:sp>
        <p:nvSpPr>
          <p:cNvPr id="33" name="Round Same Side Corner Rectangle 32">
            <a:hlinkClick r:id="rId12" action="ppaction://hlinksldjump"/>
          </p:cNvPr>
          <p:cNvSpPr/>
          <p:nvPr userDrawn="1"/>
        </p:nvSpPr>
        <p:spPr>
          <a:xfrm>
            <a:off x="3984122" y="6569968"/>
            <a:ext cx="288000" cy="288000"/>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7</a:t>
            </a:r>
            <a:endParaRPr lang="en-GB" sz="1100" b="1" dirty="0">
              <a:latin typeface="Calibri" pitchFamily="34" charset="0"/>
              <a:cs typeface="Calibri" pitchFamily="34" charset="0"/>
            </a:endParaRPr>
          </a:p>
        </p:txBody>
      </p:sp>
      <p:sp>
        <p:nvSpPr>
          <p:cNvPr id="34" name="Round Same Side Corner Rectangle 33">
            <a:hlinkClick r:id="rId13" action="ppaction://hlinksldjump"/>
          </p:cNvPr>
          <p:cNvSpPr/>
          <p:nvPr userDrawn="1"/>
        </p:nvSpPr>
        <p:spPr>
          <a:xfrm>
            <a:off x="4295229" y="6569968"/>
            <a:ext cx="288000" cy="288000"/>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a:latin typeface="Calibri" pitchFamily="34" charset="0"/>
                <a:cs typeface="Calibri" pitchFamily="34" charset="0"/>
              </a:rPr>
              <a:t>8</a:t>
            </a:r>
          </a:p>
        </p:txBody>
      </p:sp>
      <p:sp>
        <p:nvSpPr>
          <p:cNvPr id="35" name="Round Same Side Corner Rectangle 34">
            <a:hlinkClick r:id="rId14" action="ppaction://hlinksldjump"/>
          </p:cNvPr>
          <p:cNvSpPr/>
          <p:nvPr userDrawn="1"/>
        </p:nvSpPr>
        <p:spPr>
          <a:xfrm>
            <a:off x="4606336" y="6569968"/>
            <a:ext cx="288000" cy="288000"/>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9</a:t>
            </a:r>
            <a:endParaRPr lang="en-GB" sz="1100" b="1" dirty="0">
              <a:latin typeface="Calibri" pitchFamily="34" charset="0"/>
              <a:cs typeface="Calibri" pitchFamily="34" charset="0"/>
            </a:endParaRPr>
          </a:p>
        </p:txBody>
      </p:sp>
      <p:sp>
        <p:nvSpPr>
          <p:cNvPr id="36" name="Round Same Side Corner Rectangle 35">
            <a:hlinkClick r:id="rId14" action="ppaction://hlinksldjump"/>
          </p:cNvPr>
          <p:cNvSpPr/>
          <p:nvPr userDrawn="1"/>
        </p:nvSpPr>
        <p:spPr>
          <a:xfrm>
            <a:off x="4917443" y="6561006"/>
            <a:ext cx="360000" cy="288000"/>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10</a:t>
            </a:r>
            <a:endParaRPr lang="en-GB" sz="1100" b="1" dirty="0">
              <a:latin typeface="Calibri" pitchFamily="34" charset="0"/>
              <a:cs typeface="Calibri" pitchFamily="34" charset="0"/>
            </a:endParaRPr>
          </a:p>
        </p:txBody>
      </p:sp>
      <p:sp>
        <p:nvSpPr>
          <p:cNvPr id="37" name="Round Same Side Corner Rectangle 36">
            <a:hlinkClick r:id="rId15" action="ppaction://hlinksldjump"/>
          </p:cNvPr>
          <p:cNvSpPr/>
          <p:nvPr userDrawn="1"/>
        </p:nvSpPr>
        <p:spPr>
          <a:xfrm>
            <a:off x="5300550" y="6561006"/>
            <a:ext cx="360000" cy="288000"/>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11</a:t>
            </a:r>
            <a:endParaRPr lang="en-GB" sz="1100" b="1" dirty="0">
              <a:latin typeface="Calibri" pitchFamily="34" charset="0"/>
              <a:cs typeface="Calibri" pitchFamily="34" charset="0"/>
            </a:endParaRPr>
          </a:p>
        </p:txBody>
      </p:sp>
      <p:sp>
        <p:nvSpPr>
          <p:cNvPr id="38" name="Round Same Side Corner Rectangle 37">
            <a:hlinkClick r:id="rId16" action="ppaction://hlinksldjump"/>
          </p:cNvPr>
          <p:cNvSpPr/>
          <p:nvPr userDrawn="1"/>
        </p:nvSpPr>
        <p:spPr>
          <a:xfrm>
            <a:off x="5683657" y="6561006"/>
            <a:ext cx="360000" cy="288000"/>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12</a:t>
            </a:r>
            <a:endParaRPr lang="en-GB" sz="1100" b="1" dirty="0">
              <a:latin typeface="Calibri" pitchFamily="34" charset="0"/>
              <a:cs typeface="Calibri" pitchFamily="34" charset="0"/>
            </a:endParaRPr>
          </a:p>
        </p:txBody>
      </p:sp>
      <p:sp>
        <p:nvSpPr>
          <p:cNvPr id="39" name="Round Same Side Corner Rectangle 38">
            <a:hlinkClick r:id="rId16" action="ppaction://hlinksldjump"/>
          </p:cNvPr>
          <p:cNvSpPr/>
          <p:nvPr userDrawn="1"/>
        </p:nvSpPr>
        <p:spPr>
          <a:xfrm>
            <a:off x="6066764" y="6561006"/>
            <a:ext cx="360000" cy="288000"/>
          </a:xfrm>
          <a:prstGeom prst="round2SameRect">
            <a:avLst/>
          </a:prstGeom>
          <a:solidFill>
            <a:srgbClr val="FF00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13</a:t>
            </a:r>
            <a:endParaRPr lang="en-GB" sz="1100" b="1" dirty="0">
              <a:latin typeface="Calibri" pitchFamily="34" charset="0"/>
              <a:cs typeface="Calibri" pitchFamily="34" charset="0"/>
            </a:endParaRPr>
          </a:p>
        </p:txBody>
      </p:sp>
      <p:sp>
        <p:nvSpPr>
          <p:cNvPr id="40" name="Round Same Side Corner Rectangle 39">
            <a:hlinkClick r:id="rId17" action="ppaction://hlinksldjump"/>
          </p:cNvPr>
          <p:cNvSpPr/>
          <p:nvPr userDrawn="1"/>
        </p:nvSpPr>
        <p:spPr>
          <a:xfrm>
            <a:off x="6449871" y="6561006"/>
            <a:ext cx="360000" cy="288000"/>
          </a:xfrm>
          <a:prstGeom prst="round2SameRect">
            <a:avLst/>
          </a:prstGeom>
          <a:solidFill>
            <a:schemeClr val="tx2">
              <a:lumMod val="60000"/>
              <a:lumOff val="4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14</a:t>
            </a:r>
            <a:endParaRPr lang="en-GB" sz="1100" b="1" dirty="0">
              <a:latin typeface="Calibri" pitchFamily="34" charset="0"/>
              <a:cs typeface="Calibri" pitchFamily="34" charset="0"/>
            </a:endParaRPr>
          </a:p>
        </p:txBody>
      </p:sp>
      <p:sp>
        <p:nvSpPr>
          <p:cNvPr id="43" name="Round Same Side Corner Rectangle 42">
            <a:hlinkClick r:id="rId17" action="ppaction://hlinksldjump"/>
          </p:cNvPr>
          <p:cNvSpPr/>
          <p:nvPr userDrawn="1"/>
        </p:nvSpPr>
        <p:spPr>
          <a:xfrm>
            <a:off x="6832978" y="6561006"/>
            <a:ext cx="360000" cy="288000"/>
          </a:xfrm>
          <a:prstGeom prst="round2SameRect">
            <a:avLst/>
          </a:prstGeom>
          <a:solidFill>
            <a:schemeClr val="tx2">
              <a:lumMod val="60000"/>
              <a:lumOff val="4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15</a:t>
            </a:r>
            <a:endParaRPr lang="en-GB" sz="1100" b="1" dirty="0">
              <a:latin typeface="Calibri" pitchFamily="34" charset="0"/>
              <a:cs typeface="Calibri" pitchFamily="34" charset="0"/>
            </a:endParaRPr>
          </a:p>
        </p:txBody>
      </p:sp>
      <p:sp>
        <p:nvSpPr>
          <p:cNvPr id="44" name="Round Same Side Corner Rectangle 43">
            <a:hlinkClick r:id="rId18" action="ppaction://hlinksldjump"/>
          </p:cNvPr>
          <p:cNvSpPr/>
          <p:nvPr userDrawn="1"/>
        </p:nvSpPr>
        <p:spPr>
          <a:xfrm>
            <a:off x="7216085" y="6561006"/>
            <a:ext cx="360000" cy="288000"/>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16</a:t>
            </a:r>
            <a:endParaRPr lang="en-GB" sz="1100" b="1" dirty="0">
              <a:latin typeface="Calibri" pitchFamily="34" charset="0"/>
              <a:cs typeface="Calibri" pitchFamily="34" charset="0"/>
            </a:endParaRPr>
          </a:p>
        </p:txBody>
      </p:sp>
      <p:sp>
        <p:nvSpPr>
          <p:cNvPr id="45" name="Round Same Side Corner Rectangle 44">
            <a:hlinkClick r:id="rId19" action="ppaction://hlinksldjump"/>
          </p:cNvPr>
          <p:cNvSpPr/>
          <p:nvPr userDrawn="1"/>
        </p:nvSpPr>
        <p:spPr>
          <a:xfrm>
            <a:off x="7599192" y="6561006"/>
            <a:ext cx="360000" cy="288000"/>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17</a:t>
            </a:r>
            <a:endParaRPr lang="en-GB" sz="1100" b="1" dirty="0">
              <a:latin typeface="Calibri" pitchFamily="34" charset="0"/>
              <a:cs typeface="Calibri" pitchFamily="34" charset="0"/>
            </a:endParaRPr>
          </a:p>
        </p:txBody>
      </p:sp>
      <p:sp>
        <p:nvSpPr>
          <p:cNvPr id="46" name="Round Same Side Corner Rectangle 45">
            <a:hlinkClick r:id="rId19" action="ppaction://hlinksldjump"/>
          </p:cNvPr>
          <p:cNvSpPr/>
          <p:nvPr userDrawn="1"/>
        </p:nvSpPr>
        <p:spPr>
          <a:xfrm>
            <a:off x="7982299" y="6561006"/>
            <a:ext cx="360000" cy="288000"/>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18</a:t>
            </a:r>
            <a:endParaRPr lang="en-GB" sz="1100" b="1" dirty="0">
              <a:latin typeface="Calibri" pitchFamily="34" charset="0"/>
              <a:cs typeface="Calibri" pitchFamily="34" charset="0"/>
            </a:endParaRPr>
          </a:p>
        </p:txBody>
      </p:sp>
      <p:sp>
        <p:nvSpPr>
          <p:cNvPr id="47" name="Round Same Side Corner Rectangle 46">
            <a:hlinkClick r:id="rId20" action="ppaction://hlinksldjump"/>
          </p:cNvPr>
          <p:cNvSpPr/>
          <p:nvPr userDrawn="1"/>
        </p:nvSpPr>
        <p:spPr>
          <a:xfrm>
            <a:off x="8365406" y="6561006"/>
            <a:ext cx="360000" cy="288000"/>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19</a:t>
            </a:r>
            <a:endParaRPr lang="en-GB" sz="1100" b="1" dirty="0">
              <a:latin typeface="Calibri" pitchFamily="34" charset="0"/>
              <a:cs typeface="Calibri" pitchFamily="34" charset="0"/>
            </a:endParaRPr>
          </a:p>
        </p:txBody>
      </p:sp>
      <p:sp>
        <p:nvSpPr>
          <p:cNvPr id="48" name="Round Same Side Corner Rectangle 47">
            <a:hlinkClick r:id="rId20" action="ppaction://hlinksldjump"/>
          </p:cNvPr>
          <p:cNvSpPr/>
          <p:nvPr userDrawn="1"/>
        </p:nvSpPr>
        <p:spPr>
          <a:xfrm>
            <a:off x="8748504" y="6561006"/>
            <a:ext cx="360000" cy="288000"/>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20</a:t>
            </a:r>
            <a:endParaRPr lang="en-GB" sz="11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02/09/2017</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02/09/2017</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02/09/2017</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02/09/2017</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02/09/2017</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02/09/2017</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02/09/2017</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02/09/2017</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filehippo.co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gif"/><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hyperlink" Target="Unit%2003%20-%20LO3%20-%20Task%2008%20-%20Setting%20User%20Accounts.doc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76672"/>
            <a:ext cx="7772400" cy="1224136"/>
          </a:xfrm>
        </p:spPr>
        <p:txBody>
          <a:bodyPr/>
          <a:lstStyle/>
          <a:p>
            <a:r>
              <a:rPr lang="en-GB" dirty="0" smtClean="0">
                <a:latin typeface="Calibri" pitchFamily="34" charset="0"/>
                <a:cs typeface="Calibri" pitchFamily="34" charset="0"/>
              </a:rPr>
              <a:t>Unit 03</a:t>
            </a:r>
            <a:endParaRPr lang="en-GB" dirty="0">
              <a:latin typeface="Calibri" pitchFamily="34" charset="0"/>
              <a:cs typeface="Calibri" pitchFamily="34" charset="0"/>
            </a:endParaRPr>
          </a:p>
        </p:txBody>
      </p:sp>
      <p:sp>
        <p:nvSpPr>
          <p:cNvPr id="3" name="Subtitle 2"/>
          <p:cNvSpPr>
            <a:spLocks noGrp="1"/>
          </p:cNvSpPr>
          <p:nvPr>
            <p:ph type="subTitle" idx="1"/>
          </p:nvPr>
        </p:nvSpPr>
        <p:spPr>
          <a:xfrm>
            <a:off x="1081844" y="1700808"/>
            <a:ext cx="7772400" cy="1524362"/>
          </a:xfrm>
        </p:spPr>
        <p:txBody>
          <a:bodyPr wrap="none">
            <a:noAutofit/>
          </a:bodyPr>
          <a:lstStyle/>
          <a:p>
            <a:r>
              <a:rPr lang="en-GB" sz="3600" b="1" dirty="0">
                <a:latin typeface="Calibri" pitchFamily="34" charset="0"/>
                <a:cs typeface="Calibri" pitchFamily="34" charset="0"/>
              </a:rPr>
              <a:t>Unit 03 </a:t>
            </a:r>
            <a:r>
              <a:rPr lang="en-GB" sz="3600" dirty="0">
                <a:latin typeface="Calibri" pitchFamily="34" charset="0"/>
                <a:cs typeface="Calibri" pitchFamily="34" charset="0"/>
              </a:rPr>
              <a:t>– </a:t>
            </a:r>
            <a:r>
              <a:rPr lang="en-GB" sz="3600" b="1" dirty="0">
                <a:latin typeface="Calibri" pitchFamily="34" charset="0"/>
                <a:cs typeface="Calibri" pitchFamily="34" charset="0"/>
              </a:rPr>
              <a:t>Computer Systems</a:t>
            </a:r>
            <a:endParaRPr lang="en-GB" sz="3600" dirty="0">
              <a:latin typeface="Calibri" pitchFamily="34" charset="0"/>
              <a:cs typeface="Calibri" pitchFamily="34" charset="0"/>
            </a:endParaRPr>
          </a:p>
          <a:p>
            <a:r>
              <a:rPr lang="en-GB" sz="3600" dirty="0" smtClean="0">
                <a:latin typeface="Calibri" pitchFamily="34" charset="0"/>
                <a:cs typeface="Calibri" pitchFamily="34" charset="0"/>
              </a:rPr>
              <a:t>  </a:t>
            </a:r>
            <a:r>
              <a:rPr lang="en-GB" sz="3600" b="1" dirty="0" smtClean="0">
                <a:latin typeface="Calibri" pitchFamily="34" charset="0"/>
                <a:cs typeface="Calibri" pitchFamily="34" charset="0"/>
              </a:rPr>
              <a:t>M/601/7261</a:t>
            </a:r>
            <a:endParaRPr lang="en-GB" sz="4000" dirty="0">
              <a:latin typeface="Calibri" pitchFamily="34" charset="0"/>
              <a:cs typeface="Calibri" pitchFamily="34" charset="0"/>
            </a:endParaRPr>
          </a:p>
        </p:txBody>
      </p:sp>
      <p:sp>
        <p:nvSpPr>
          <p:cNvPr id="4" name="TextBox 3"/>
          <p:cNvSpPr txBox="1"/>
          <p:nvPr/>
        </p:nvSpPr>
        <p:spPr>
          <a:xfrm>
            <a:off x="1582657" y="3452807"/>
            <a:ext cx="7237815" cy="1569660"/>
          </a:xfrm>
          <a:prstGeom prst="rect">
            <a:avLst/>
          </a:prstGeom>
          <a:noFill/>
        </p:spPr>
        <p:txBody>
          <a:bodyPr wrap="none" rtlCol="0">
            <a:spAutoFit/>
          </a:bodyPr>
          <a:lstStyle/>
          <a:p>
            <a:pPr algn="r"/>
            <a:r>
              <a:rPr lang="en-GB" sz="4800" b="1" dirty="0" smtClean="0">
                <a:latin typeface="Calibri" pitchFamily="34" charset="0"/>
                <a:cs typeface="Calibri" pitchFamily="34" charset="0"/>
              </a:rPr>
              <a:t>LO3 </a:t>
            </a:r>
            <a:r>
              <a:rPr lang="en-GB" sz="4800" b="1" dirty="0">
                <a:latin typeface="Calibri" pitchFamily="34" charset="0"/>
                <a:cs typeface="Calibri" pitchFamily="34" charset="0"/>
              </a:rPr>
              <a:t>- </a:t>
            </a:r>
            <a:r>
              <a:rPr lang="en-GB" sz="4800" dirty="0">
                <a:latin typeface="Calibri" pitchFamily="34" charset="0"/>
                <a:cs typeface="Calibri" pitchFamily="34" charset="0"/>
              </a:rPr>
              <a:t>Be able to set up </a:t>
            </a:r>
            <a:r>
              <a:rPr lang="en-GB" sz="4800" dirty="0" smtClean="0">
                <a:latin typeface="Calibri" pitchFamily="34" charset="0"/>
                <a:cs typeface="Calibri" pitchFamily="34" charset="0"/>
              </a:rPr>
              <a:t>and </a:t>
            </a:r>
            <a:br>
              <a:rPr lang="en-GB" sz="4800" dirty="0" smtClean="0">
                <a:latin typeface="Calibri" pitchFamily="34" charset="0"/>
                <a:cs typeface="Calibri" pitchFamily="34" charset="0"/>
              </a:rPr>
            </a:br>
            <a:r>
              <a:rPr lang="en-GB" sz="4800" dirty="0" smtClean="0">
                <a:latin typeface="Calibri" pitchFamily="34" charset="0"/>
                <a:cs typeface="Calibri" pitchFamily="34" charset="0"/>
              </a:rPr>
              <a:t>Maintain </a:t>
            </a:r>
            <a:r>
              <a:rPr lang="en-GB" sz="4800" dirty="0">
                <a:latin typeface="Calibri" pitchFamily="34" charset="0"/>
                <a:cs typeface="Calibri" pitchFamily="34" charset="0"/>
              </a:rPr>
              <a:t>Computer Systems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328592"/>
          </a:xfrm>
        </p:spPr>
        <p:txBody>
          <a:bodyPr>
            <a:noAutofit/>
          </a:bodyPr>
          <a:lstStyle/>
          <a:p>
            <a:pPr marL="269875" indent="-255588"/>
            <a:r>
              <a:rPr lang="en-GB" sz="1900" dirty="0" smtClean="0">
                <a:latin typeface="Calibri" pitchFamily="34" charset="0"/>
                <a:cs typeface="Calibri" pitchFamily="34" charset="0"/>
              </a:rPr>
              <a:t>For this task you should be given the appropriate hardware in anti-static bags. This should consist of a Graphics card, Sound Card, Network card. Each stage of this should be </a:t>
            </a:r>
            <a:r>
              <a:rPr lang="en-GB" sz="1900" dirty="0">
                <a:latin typeface="Calibri" pitchFamily="34" charset="0"/>
                <a:cs typeface="Calibri" pitchFamily="34" charset="0"/>
              </a:rPr>
              <a:t>evidenced either as photographs of you setting up the </a:t>
            </a:r>
            <a:r>
              <a:rPr lang="en-GB" sz="1900" dirty="0" smtClean="0">
                <a:latin typeface="Calibri" pitchFamily="34" charset="0"/>
                <a:cs typeface="Calibri" pitchFamily="34" charset="0"/>
              </a:rPr>
              <a:t>hardware </a:t>
            </a:r>
            <a:r>
              <a:rPr lang="en-GB" sz="1900" dirty="0">
                <a:latin typeface="Calibri" pitchFamily="34" charset="0"/>
                <a:cs typeface="Calibri" pitchFamily="34" charset="0"/>
              </a:rPr>
              <a:t>or as a Video demonstration of the </a:t>
            </a:r>
            <a:r>
              <a:rPr lang="en-GB" sz="1900" dirty="0" smtClean="0">
                <a:latin typeface="Calibri" pitchFamily="34" charset="0"/>
                <a:cs typeface="Calibri" pitchFamily="34" charset="0"/>
              </a:rPr>
              <a:t>stages.</a:t>
            </a:r>
          </a:p>
          <a:p>
            <a:pPr marL="269875" indent="-255588"/>
            <a:r>
              <a:rPr lang="en-GB" sz="1900" dirty="0" smtClean="0">
                <a:latin typeface="Calibri" pitchFamily="34" charset="0"/>
                <a:cs typeface="Calibri" pitchFamily="34" charset="0"/>
              </a:rPr>
              <a:t>The </a:t>
            </a:r>
            <a:r>
              <a:rPr lang="en-GB" sz="1900" dirty="0">
                <a:latin typeface="Calibri" pitchFamily="34" charset="0"/>
                <a:cs typeface="Calibri" pitchFamily="34" charset="0"/>
              </a:rPr>
              <a:t>entire process should take about </a:t>
            </a:r>
            <a:r>
              <a:rPr lang="en-GB" sz="1900" dirty="0" smtClean="0">
                <a:latin typeface="Calibri" pitchFamily="34" charset="0"/>
                <a:cs typeface="Calibri" pitchFamily="34" charset="0"/>
              </a:rPr>
              <a:t>1 hour </a:t>
            </a:r>
            <a:r>
              <a:rPr lang="en-GB" sz="1900" dirty="0">
                <a:latin typeface="Calibri" pitchFamily="34" charset="0"/>
                <a:cs typeface="Calibri" pitchFamily="34" charset="0"/>
              </a:rPr>
              <a:t>and should be done as one steady </a:t>
            </a:r>
            <a:r>
              <a:rPr lang="en-GB" sz="1900" dirty="0" smtClean="0">
                <a:latin typeface="Calibri" pitchFamily="34" charset="0"/>
                <a:cs typeface="Calibri" pitchFamily="34" charset="0"/>
              </a:rPr>
              <a:t>stream.</a:t>
            </a:r>
          </a:p>
          <a:p>
            <a:pPr marL="531813" indent="-260350">
              <a:buFont typeface="+mj-lt"/>
              <a:buAutoNum type="arabicPeriod"/>
            </a:pPr>
            <a:r>
              <a:rPr lang="en-GB" sz="1900" dirty="0" smtClean="0">
                <a:latin typeface="Calibri" pitchFamily="34" charset="0"/>
                <a:cs typeface="Calibri" pitchFamily="34" charset="0"/>
              </a:rPr>
              <a:t>Connect yourself with the anti static wrist band and switch off and unplug the computer.</a:t>
            </a:r>
          </a:p>
          <a:p>
            <a:pPr marL="531813" indent="-260350">
              <a:buFont typeface="+mj-lt"/>
              <a:buAutoNum type="arabicPeriod"/>
            </a:pPr>
            <a:r>
              <a:rPr lang="en-GB" sz="1900" dirty="0" smtClean="0">
                <a:latin typeface="Calibri" pitchFamily="34" charset="0"/>
                <a:cs typeface="Calibri" pitchFamily="34" charset="0"/>
              </a:rPr>
              <a:t>Open the Box and connect up the Graphics Card to the Motherboard, securing it with a screw.</a:t>
            </a:r>
          </a:p>
          <a:p>
            <a:pPr marL="531813" indent="-260350">
              <a:buFont typeface="+mj-lt"/>
              <a:buAutoNum type="arabicPeriod"/>
            </a:pPr>
            <a:r>
              <a:rPr lang="en-GB" sz="1900" dirty="0" smtClean="0">
                <a:latin typeface="Calibri" pitchFamily="34" charset="0"/>
                <a:cs typeface="Calibri" pitchFamily="34" charset="0"/>
              </a:rPr>
              <a:t>Connect </a:t>
            </a:r>
            <a:r>
              <a:rPr lang="en-GB" sz="1900" dirty="0">
                <a:latin typeface="Calibri" pitchFamily="34" charset="0"/>
                <a:cs typeface="Calibri" pitchFamily="34" charset="0"/>
              </a:rPr>
              <a:t>up the </a:t>
            </a:r>
            <a:r>
              <a:rPr lang="en-GB" sz="1900" dirty="0" smtClean="0">
                <a:latin typeface="Calibri" pitchFamily="34" charset="0"/>
                <a:cs typeface="Calibri" pitchFamily="34" charset="0"/>
              </a:rPr>
              <a:t>Network </a:t>
            </a:r>
            <a:r>
              <a:rPr lang="en-GB" sz="1900" dirty="0">
                <a:latin typeface="Calibri" pitchFamily="34" charset="0"/>
                <a:cs typeface="Calibri" pitchFamily="34" charset="0"/>
              </a:rPr>
              <a:t>Card to the Motherboard, securing it with a screw</a:t>
            </a:r>
            <a:r>
              <a:rPr lang="en-GB" sz="1900" dirty="0" smtClean="0">
                <a:latin typeface="Calibri" pitchFamily="34" charset="0"/>
                <a:cs typeface="Calibri" pitchFamily="34" charset="0"/>
              </a:rPr>
              <a:t>.</a:t>
            </a:r>
          </a:p>
          <a:p>
            <a:pPr marL="531813" indent="-260350">
              <a:buFont typeface="+mj-lt"/>
              <a:buAutoNum type="arabicPeriod"/>
            </a:pPr>
            <a:r>
              <a:rPr lang="en-GB" sz="1900" dirty="0" smtClean="0">
                <a:latin typeface="Calibri" pitchFamily="34" charset="0"/>
                <a:cs typeface="Calibri" pitchFamily="34" charset="0"/>
              </a:rPr>
              <a:t>Connect </a:t>
            </a:r>
            <a:r>
              <a:rPr lang="en-GB" sz="1900" dirty="0">
                <a:latin typeface="Calibri" pitchFamily="34" charset="0"/>
                <a:cs typeface="Calibri" pitchFamily="34" charset="0"/>
              </a:rPr>
              <a:t>up the </a:t>
            </a:r>
            <a:r>
              <a:rPr lang="en-GB" sz="1900" dirty="0" smtClean="0">
                <a:latin typeface="Calibri" pitchFamily="34" charset="0"/>
                <a:cs typeface="Calibri" pitchFamily="34" charset="0"/>
              </a:rPr>
              <a:t>Sound </a:t>
            </a:r>
            <a:r>
              <a:rPr lang="en-GB" sz="1900" dirty="0">
                <a:latin typeface="Calibri" pitchFamily="34" charset="0"/>
                <a:cs typeface="Calibri" pitchFamily="34" charset="0"/>
              </a:rPr>
              <a:t>Card to the Motherboard, securing it with a </a:t>
            </a:r>
            <a:r>
              <a:rPr lang="en-GB" sz="1900" dirty="0" smtClean="0">
                <a:latin typeface="Calibri" pitchFamily="34" charset="0"/>
                <a:cs typeface="Calibri" pitchFamily="34" charset="0"/>
              </a:rPr>
              <a:t>screw.</a:t>
            </a:r>
          </a:p>
          <a:p>
            <a:pPr marL="531813" indent="-260350">
              <a:buFont typeface="+mj-lt"/>
              <a:buAutoNum type="arabicPeriod"/>
            </a:pPr>
            <a:r>
              <a:rPr lang="en-GB" sz="1900" dirty="0" smtClean="0">
                <a:latin typeface="Calibri" pitchFamily="34" charset="0"/>
                <a:cs typeface="Calibri" pitchFamily="34" charset="0"/>
              </a:rPr>
              <a:t>Disconnect the anti static band, power the machine on and using the driver disks supplied with the hardware components you just installed set them up on the OS.</a:t>
            </a:r>
          </a:p>
          <a:p>
            <a:pPr marL="531813" indent="-260350">
              <a:buFont typeface="+mj-lt"/>
              <a:buAutoNum type="arabicPeriod"/>
            </a:pPr>
            <a:r>
              <a:rPr lang="en-GB" sz="1900" dirty="0" smtClean="0">
                <a:latin typeface="Calibri" pitchFamily="34" charset="0"/>
                <a:cs typeface="Calibri" pitchFamily="34" charset="0"/>
              </a:rPr>
              <a:t>Verify in Control Panels that they are configured properly.</a:t>
            </a:r>
          </a:p>
          <a:p>
            <a:pPr marL="0" indent="0">
              <a:buNone/>
            </a:pPr>
            <a:r>
              <a:rPr lang="en-GB" sz="1900" b="1" dirty="0" smtClean="0">
                <a:solidFill>
                  <a:schemeClr val="dk1"/>
                </a:solidFill>
                <a:latin typeface="Calibri" pitchFamily="34" charset="0"/>
                <a:cs typeface="Calibri" pitchFamily="34" charset="0"/>
              </a:rPr>
              <a:t>P5.3 - Task 03 - </a:t>
            </a:r>
            <a:r>
              <a:rPr lang="en-GB" sz="1900" dirty="0" smtClean="0">
                <a:solidFill>
                  <a:schemeClr val="dk1"/>
                </a:solidFill>
                <a:latin typeface="Calibri" pitchFamily="34" charset="0"/>
                <a:cs typeface="Calibri" pitchFamily="34" charset="0"/>
              </a:rPr>
              <a:t>Set </a:t>
            </a:r>
            <a:r>
              <a:rPr lang="en-GB" sz="1900" dirty="0">
                <a:solidFill>
                  <a:schemeClr val="dk1"/>
                </a:solidFill>
                <a:latin typeface="Calibri" pitchFamily="34" charset="0"/>
                <a:cs typeface="Calibri" pitchFamily="34" charset="0"/>
              </a:rPr>
              <a:t>up </a:t>
            </a:r>
            <a:r>
              <a:rPr lang="en-GB" sz="1900" dirty="0" smtClean="0">
                <a:solidFill>
                  <a:schemeClr val="dk1"/>
                </a:solidFill>
                <a:latin typeface="Calibri" pitchFamily="34" charset="0"/>
                <a:cs typeface="Calibri" pitchFamily="34" charset="0"/>
              </a:rPr>
              <a:t>and install the device drivers for a network card, sound card and graphics card with evidence.</a:t>
            </a:r>
            <a:endParaRPr lang="en-GB" sz="19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400" dirty="0" smtClean="0"/>
              <a:t>P5.3 – </a:t>
            </a:r>
            <a:r>
              <a:rPr lang="en-GB" sz="2400" dirty="0"/>
              <a:t>Set up a standalone computer </a:t>
            </a:r>
            <a:r>
              <a:rPr lang="en-GB" sz="2400" dirty="0" smtClean="0"/>
              <a:t>system - Hardware</a:t>
            </a:r>
            <a:endParaRPr lang="en-GB" sz="2400" dirty="0"/>
          </a:p>
        </p:txBody>
      </p:sp>
      <p:graphicFrame>
        <p:nvGraphicFramePr>
          <p:cNvPr id="3" name="Table 2"/>
          <p:cNvGraphicFramePr>
            <a:graphicFrameLocks noGrp="1"/>
          </p:cNvGraphicFramePr>
          <p:nvPr>
            <p:extLst>
              <p:ext uri="{D42A27DB-BD31-4B8C-83A1-F6EECF244321}">
                <p14:modId xmlns:p14="http://schemas.microsoft.com/office/powerpoint/2010/main" val="1485265246"/>
              </p:ext>
            </p:extLst>
          </p:nvPr>
        </p:nvGraphicFramePr>
        <p:xfrm>
          <a:off x="323528" y="6076528"/>
          <a:ext cx="8568951" cy="304800"/>
        </p:xfrm>
        <a:graphic>
          <a:graphicData uri="http://schemas.openxmlformats.org/drawingml/2006/table">
            <a:tbl>
              <a:tblPr firstRow="1" bandRow="1">
                <a:tableStyleId>{5C22544A-7EE6-4342-B048-85BDC9FD1C3A}</a:tableStyleId>
              </a:tblPr>
              <a:tblGrid>
                <a:gridCol w="2856317"/>
                <a:gridCol w="2856317"/>
                <a:gridCol w="2856317"/>
              </a:tblGrid>
              <a:tr h="144016">
                <a:tc>
                  <a:txBody>
                    <a:bodyPr/>
                    <a:lstStyle/>
                    <a:p>
                      <a:pPr algn="ctr"/>
                      <a:r>
                        <a:rPr lang="en-GB" sz="1400" dirty="0" smtClean="0"/>
                        <a:t>Graphics Card</a:t>
                      </a:r>
                      <a:endParaRPr lang="en-GB" sz="1400" dirty="0"/>
                    </a:p>
                  </a:txBody>
                  <a:tcPr/>
                </a:tc>
                <a:tc>
                  <a:txBody>
                    <a:bodyPr/>
                    <a:lstStyle/>
                    <a:p>
                      <a:pPr algn="ctr"/>
                      <a:r>
                        <a:rPr lang="en-GB" sz="1400" dirty="0" smtClean="0"/>
                        <a:t>Sound Card</a:t>
                      </a:r>
                      <a:endParaRPr lang="en-GB" sz="1400" dirty="0"/>
                    </a:p>
                  </a:txBody>
                  <a:tcPr/>
                </a:tc>
                <a:tc>
                  <a:txBody>
                    <a:bodyPr/>
                    <a:lstStyle/>
                    <a:p>
                      <a:pPr algn="ctr"/>
                      <a:r>
                        <a:rPr lang="en-GB" sz="1400" dirty="0" smtClean="0"/>
                        <a:t>Network Card</a:t>
                      </a:r>
                      <a:endParaRPr lang="en-GB" sz="1400" dirty="0"/>
                    </a:p>
                  </a:txBody>
                  <a:tcPr/>
                </a:tc>
              </a:tr>
            </a:tbl>
          </a:graphicData>
        </a:graphic>
      </p:graphicFrame>
    </p:spTree>
    <p:extLst>
      <p:ext uri="{BB962C8B-B14F-4D97-AF65-F5344CB8AC3E}">
        <p14:creationId xmlns:p14="http://schemas.microsoft.com/office/powerpoint/2010/main" val="22674666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400600"/>
          </a:xfrm>
        </p:spPr>
        <p:txBody>
          <a:bodyPr>
            <a:noAutofit/>
          </a:bodyPr>
          <a:lstStyle/>
          <a:p>
            <a:pPr marL="269875" indent="-255588"/>
            <a:r>
              <a:rPr lang="en-GB" sz="1720" dirty="0" smtClean="0">
                <a:latin typeface="Calibri" pitchFamily="34" charset="0"/>
                <a:cs typeface="Calibri" pitchFamily="34" charset="0"/>
              </a:rPr>
              <a:t>For this task you should be given the appropriate hardware. This should consist of a Printer, Speakers, Microphone and Camera. Each stage of this should be </a:t>
            </a:r>
            <a:r>
              <a:rPr lang="en-GB" sz="1720" dirty="0">
                <a:latin typeface="Calibri" pitchFamily="34" charset="0"/>
                <a:cs typeface="Calibri" pitchFamily="34" charset="0"/>
              </a:rPr>
              <a:t>evidenced either as photographs of you setting up the </a:t>
            </a:r>
            <a:r>
              <a:rPr lang="en-GB" sz="1720" dirty="0" smtClean="0">
                <a:latin typeface="Calibri" pitchFamily="34" charset="0"/>
                <a:cs typeface="Calibri" pitchFamily="34" charset="0"/>
              </a:rPr>
              <a:t>hardware </a:t>
            </a:r>
            <a:r>
              <a:rPr lang="en-GB" sz="1720" dirty="0">
                <a:latin typeface="Calibri" pitchFamily="34" charset="0"/>
                <a:cs typeface="Calibri" pitchFamily="34" charset="0"/>
              </a:rPr>
              <a:t>or as a Video demonstration of the stages</a:t>
            </a:r>
            <a:r>
              <a:rPr lang="en-GB" sz="1720" dirty="0" smtClean="0">
                <a:latin typeface="Calibri" pitchFamily="34" charset="0"/>
                <a:cs typeface="Calibri" pitchFamily="34" charset="0"/>
              </a:rPr>
              <a:t>.</a:t>
            </a:r>
          </a:p>
          <a:p>
            <a:pPr marL="269875" indent="-255588"/>
            <a:r>
              <a:rPr lang="en-GB" sz="1720" dirty="0">
                <a:latin typeface="Calibri" pitchFamily="34" charset="0"/>
                <a:cs typeface="Calibri" pitchFamily="34" charset="0"/>
              </a:rPr>
              <a:t>The entire process should take about </a:t>
            </a:r>
            <a:r>
              <a:rPr lang="en-GB" sz="1720" dirty="0" smtClean="0">
                <a:latin typeface="Calibri" pitchFamily="34" charset="0"/>
                <a:cs typeface="Calibri" pitchFamily="34" charset="0"/>
              </a:rPr>
              <a:t>30mins </a:t>
            </a:r>
            <a:r>
              <a:rPr lang="en-GB" sz="1720" dirty="0">
                <a:latin typeface="Calibri" pitchFamily="34" charset="0"/>
                <a:cs typeface="Calibri" pitchFamily="34" charset="0"/>
              </a:rPr>
              <a:t>and should be done as one steady </a:t>
            </a:r>
            <a:r>
              <a:rPr lang="en-GB" sz="1720" dirty="0" smtClean="0">
                <a:latin typeface="Calibri" pitchFamily="34" charset="0"/>
                <a:cs typeface="Calibri" pitchFamily="34" charset="0"/>
              </a:rPr>
              <a:t>stream.</a:t>
            </a:r>
            <a:endParaRPr lang="en-GB" sz="1720" dirty="0">
              <a:latin typeface="Calibri" pitchFamily="34" charset="0"/>
              <a:cs typeface="Calibri" pitchFamily="34" charset="0"/>
            </a:endParaRPr>
          </a:p>
          <a:p>
            <a:pPr marL="450850" indent="-260350">
              <a:buFont typeface="+mj-lt"/>
              <a:buAutoNum type="arabicPeriod"/>
            </a:pPr>
            <a:r>
              <a:rPr lang="en-GB" sz="1720" dirty="0" smtClean="0">
                <a:latin typeface="Calibri" pitchFamily="34" charset="0"/>
                <a:cs typeface="Calibri" pitchFamily="34" charset="0"/>
              </a:rPr>
              <a:t>With the OS running, connect up a Printer to the USB sockets and switch the printer on.</a:t>
            </a:r>
          </a:p>
          <a:p>
            <a:pPr marL="450850" indent="-260350">
              <a:buFont typeface="+mj-lt"/>
              <a:buAutoNum type="arabicPeriod"/>
            </a:pPr>
            <a:r>
              <a:rPr lang="en-GB" sz="1720" dirty="0" smtClean="0">
                <a:latin typeface="Calibri" pitchFamily="34" charset="0"/>
                <a:cs typeface="Calibri" pitchFamily="34" charset="0"/>
              </a:rPr>
              <a:t>Using the driver disks supplied with the hardware components you just connected set them up on the OS or Verify through Control Panels that they it has been successfully installed.</a:t>
            </a:r>
          </a:p>
          <a:p>
            <a:pPr marL="450850" indent="-260350">
              <a:buFont typeface="+mj-lt"/>
              <a:buAutoNum type="arabicPeriod"/>
            </a:pPr>
            <a:r>
              <a:rPr lang="en-GB" sz="1720" dirty="0">
                <a:latin typeface="Calibri" pitchFamily="34" charset="0"/>
                <a:cs typeface="Calibri" pitchFamily="34" charset="0"/>
              </a:rPr>
              <a:t>With the OS running, connect up a </a:t>
            </a:r>
            <a:r>
              <a:rPr lang="en-GB" sz="1720" dirty="0" smtClean="0">
                <a:latin typeface="Calibri" pitchFamily="34" charset="0"/>
                <a:cs typeface="Calibri" pitchFamily="34" charset="0"/>
              </a:rPr>
              <a:t>Digital Camera </a:t>
            </a:r>
            <a:r>
              <a:rPr lang="en-GB" sz="1720" dirty="0">
                <a:latin typeface="Calibri" pitchFamily="34" charset="0"/>
                <a:cs typeface="Calibri" pitchFamily="34" charset="0"/>
              </a:rPr>
              <a:t>to the USB sockets and switch the printer on.</a:t>
            </a:r>
          </a:p>
          <a:p>
            <a:pPr marL="450850" indent="-260350">
              <a:buFont typeface="+mj-lt"/>
              <a:buAutoNum type="arabicPeriod"/>
            </a:pPr>
            <a:r>
              <a:rPr lang="en-GB" sz="1720" dirty="0">
                <a:latin typeface="Calibri" pitchFamily="34" charset="0"/>
                <a:cs typeface="Calibri" pitchFamily="34" charset="0"/>
              </a:rPr>
              <a:t>Using the driver disks supplied with the hardware components you just connected set them up on the OS or Verify through Control Panels that they it has been successfully installed</a:t>
            </a:r>
            <a:r>
              <a:rPr lang="en-GB" sz="1720" dirty="0" smtClean="0">
                <a:latin typeface="Calibri" pitchFamily="34" charset="0"/>
                <a:cs typeface="Calibri" pitchFamily="34" charset="0"/>
              </a:rPr>
              <a:t>.</a:t>
            </a:r>
          </a:p>
          <a:p>
            <a:pPr marL="450850" indent="-260350">
              <a:buFont typeface="+mj-lt"/>
              <a:buAutoNum type="arabicPeriod"/>
            </a:pPr>
            <a:r>
              <a:rPr lang="en-GB" sz="1720" dirty="0">
                <a:latin typeface="Calibri" pitchFamily="34" charset="0"/>
                <a:cs typeface="Calibri" pitchFamily="34" charset="0"/>
              </a:rPr>
              <a:t>With the OS running, connect up a </a:t>
            </a:r>
            <a:r>
              <a:rPr lang="en-GB" sz="1720" dirty="0" smtClean="0">
                <a:latin typeface="Calibri" pitchFamily="34" charset="0"/>
                <a:cs typeface="Calibri" pitchFamily="34" charset="0"/>
              </a:rPr>
              <a:t>Microphone and Speakers </a:t>
            </a:r>
            <a:r>
              <a:rPr lang="en-GB" sz="1720" dirty="0">
                <a:latin typeface="Calibri" pitchFamily="34" charset="0"/>
                <a:cs typeface="Calibri" pitchFamily="34" charset="0"/>
              </a:rPr>
              <a:t>to the </a:t>
            </a:r>
            <a:r>
              <a:rPr lang="en-GB" sz="1720" dirty="0" smtClean="0">
                <a:latin typeface="Calibri" pitchFamily="34" charset="0"/>
                <a:cs typeface="Calibri" pitchFamily="34" charset="0"/>
              </a:rPr>
              <a:t>Jack </a:t>
            </a:r>
            <a:r>
              <a:rPr lang="en-GB" sz="1720" dirty="0">
                <a:latin typeface="Calibri" pitchFamily="34" charset="0"/>
                <a:cs typeface="Calibri" pitchFamily="34" charset="0"/>
              </a:rPr>
              <a:t>sockets and switch the </a:t>
            </a:r>
            <a:r>
              <a:rPr lang="en-GB" sz="1720" dirty="0" smtClean="0">
                <a:latin typeface="Calibri" pitchFamily="34" charset="0"/>
                <a:cs typeface="Calibri" pitchFamily="34" charset="0"/>
              </a:rPr>
              <a:t>speakers </a:t>
            </a:r>
            <a:r>
              <a:rPr lang="en-GB" sz="1720" dirty="0">
                <a:latin typeface="Calibri" pitchFamily="34" charset="0"/>
                <a:cs typeface="Calibri" pitchFamily="34" charset="0"/>
              </a:rPr>
              <a:t>on.</a:t>
            </a:r>
          </a:p>
          <a:p>
            <a:pPr marL="450850" indent="-260350">
              <a:buFont typeface="+mj-lt"/>
              <a:buAutoNum type="arabicPeriod"/>
            </a:pPr>
            <a:r>
              <a:rPr lang="en-GB" sz="1720" dirty="0">
                <a:latin typeface="Calibri" pitchFamily="34" charset="0"/>
                <a:cs typeface="Calibri" pitchFamily="34" charset="0"/>
              </a:rPr>
              <a:t>Using the driver disks supplied with the hardware components you just connected set them up on the OS or Verify through Control Panels that they it has been successfully installed.</a:t>
            </a:r>
          </a:p>
          <a:p>
            <a:pPr marL="0" indent="0">
              <a:buNone/>
            </a:pPr>
            <a:r>
              <a:rPr lang="en-GB" sz="1720" b="1" dirty="0" smtClean="0">
                <a:latin typeface="Calibri" pitchFamily="34" charset="0"/>
                <a:cs typeface="Calibri" pitchFamily="34" charset="0"/>
              </a:rPr>
              <a:t>P5.4 – Task 04 - </a:t>
            </a:r>
            <a:r>
              <a:rPr lang="en-GB" sz="1720" dirty="0" smtClean="0">
                <a:solidFill>
                  <a:schemeClr val="dk1"/>
                </a:solidFill>
                <a:latin typeface="Calibri" pitchFamily="34" charset="0"/>
                <a:cs typeface="Calibri" pitchFamily="34" charset="0"/>
              </a:rPr>
              <a:t>Set </a:t>
            </a:r>
            <a:r>
              <a:rPr lang="en-GB" sz="1720" dirty="0">
                <a:solidFill>
                  <a:schemeClr val="dk1"/>
                </a:solidFill>
                <a:latin typeface="Calibri" pitchFamily="34" charset="0"/>
                <a:cs typeface="Calibri" pitchFamily="34" charset="0"/>
              </a:rPr>
              <a:t>up and install the device drivers for a </a:t>
            </a:r>
            <a:r>
              <a:rPr lang="en-GB" sz="1720" dirty="0" smtClean="0">
                <a:solidFill>
                  <a:schemeClr val="dk1"/>
                </a:solidFill>
                <a:latin typeface="Calibri" pitchFamily="34" charset="0"/>
                <a:cs typeface="Calibri" pitchFamily="34" charset="0"/>
              </a:rPr>
              <a:t>Printer, Camera, Microphone </a:t>
            </a:r>
            <a:r>
              <a:rPr lang="en-GB" sz="1720" dirty="0">
                <a:solidFill>
                  <a:schemeClr val="dk1"/>
                </a:solidFill>
                <a:latin typeface="Calibri" pitchFamily="34" charset="0"/>
                <a:cs typeface="Calibri" pitchFamily="34" charset="0"/>
              </a:rPr>
              <a:t>and </a:t>
            </a:r>
            <a:r>
              <a:rPr lang="en-GB" sz="1720" dirty="0" smtClean="0">
                <a:solidFill>
                  <a:schemeClr val="dk1"/>
                </a:solidFill>
                <a:latin typeface="Calibri" pitchFamily="34" charset="0"/>
                <a:cs typeface="Calibri" pitchFamily="34" charset="0"/>
              </a:rPr>
              <a:t>Speakers with </a:t>
            </a:r>
            <a:r>
              <a:rPr lang="en-GB" sz="1720" dirty="0">
                <a:solidFill>
                  <a:schemeClr val="dk1"/>
                </a:solidFill>
                <a:latin typeface="Calibri" pitchFamily="34" charset="0"/>
                <a:cs typeface="Calibri" pitchFamily="34" charset="0"/>
              </a:rPr>
              <a:t>evidence</a:t>
            </a:r>
            <a:r>
              <a:rPr lang="en-GB" sz="1720" dirty="0" smtClean="0">
                <a:solidFill>
                  <a:schemeClr val="dk1"/>
                </a:solidFill>
                <a:latin typeface="Calibri" pitchFamily="34" charset="0"/>
                <a:cs typeface="Calibri" pitchFamily="34" charset="0"/>
              </a:rPr>
              <a:t>.</a:t>
            </a:r>
            <a:endParaRPr lang="en-GB" sz="172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400" dirty="0" smtClean="0"/>
              <a:t>P5.4 – </a:t>
            </a:r>
            <a:r>
              <a:rPr lang="en-GB" sz="2400" dirty="0"/>
              <a:t>Set up a standalone computer </a:t>
            </a:r>
            <a:r>
              <a:rPr lang="en-GB" sz="2400" dirty="0" smtClean="0"/>
              <a:t>system - Hardware</a:t>
            </a:r>
            <a:endParaRPr lang="en-GB" sz="2400" dirty="0"/>
          </a:p>
        </p:txBody>
      </p:sp>
      <p:graphicFrame>
        <p:nvGraphicFramePr>
          <p:cNvPr id="3" name="Table 2"/>
          <p:cNvGraphicFramePr>
            <a:graphicFrameLocks noGrp="1"/>
          </p:cNvGraphicFramePr>
          <p:nvPr>
            <p:extLst>
              <p:ext uri="{D42A27DB-BD31-4B8C-83A1-F6EECF244321}">
                <p14:modId xmlns:p14="http://schemas.microsoft.com/office/powerpoint/2010/main" val="3247105748"/>
              </p:ext>
            </p:extLst>
          </p:nvPr>
        </p:nvGraphicFramePr>
        <p:xfrm>
          <a:off x="395536" y="6021288"/>
          <a:ext cx="8568951" cy="304800"/>
        </p:xfrm>
        <a:graphic>
          <a:graphicData uri="http://schemas.openxmlformats.org/drawingml/2006/table">
            <a:tbl>
              <a:tblPr firstRow="1" bandRow="1">
                <a:tableStyleId>{5C22544A-7EE6-4342-B048-85BDC9FD1C3A}</a:tableStyleId>
              </a:tblPr>
              <a:tblGrid>
                <a:gridCol w="2856317"/>
                <a:gridCol w="2856317"/>
                <a:gridCol w="2856317"/>
              </a:tblGrid>
              <a:tr h="144016">
                <a:tc>
                  <a:txBody>
                    <a:bodyPr/>
                    <a:lstStyle/>
                    <a:p>
                      <a:pPr algn="ctr"/>
                      <a:r>
                        <a:rPr lang="en-GB" sz="1400" dirty="0" smtClean="0"/>
                        <a:t>Printer</a:t>
                      </a:r>
                      <a:endParaRPr lang="en-GB" sz="1400" dirty="0"/>
                    </a:p>
                  </a:txBody>
                  <a:tcPr/>
                </a:tc>
                <a:tc>
                  <a:txBody>
                    <a:bodyPr/>
                    <a:lstStyle/>
                    <a:p>
                      <a:pPr algn="ctr"/>
                      <a:r>
                        <a:rPr lang="en-GB" sz="1400" dirty="0" smtClean="0"/>
                        <a:t>Camera</a:t>
                      </a:r>
                      <a:endParaRPr lang="en-GB" sz="1400" dirty="0"/>
                    </a:p>
                  </a:txBody>
                  <a:tcPr/>
                </a:tc>
                <a:tc>
                  <a:txBody>
                    <a:bodyPr/>
                    <a:lstStyle/>
                    <a:p>
                      <a:pPr algn="ctr"/>
                      <a:r>
                        <a:rPr lang="en-GB" sz="1400" dirty="0" smtClean="0"/>
                        <a:t>Microphone and Speakers</a:t>
                      </a:r>
                      <a:endParaRPr lang="en-GB" sz="1400" dirty="0"/>
                    </a:p>
                  </a:txBody>
                  <a:tcPr/>
                </a:tc>
              </a:tr>
            </a:tbl>
          </a:graphicData>
        </a:graphic>
      </p:graphicFrame>
    </p:spTree>
    <p:extLst>
      <p:ext uri="{BB962C8B-B14F-4D97-AF65-F5344CB8AC3E}">
        <p14:creationId xmlns:p14="http://schemas.microsoft.com/office/powerpoint/2010/main" val="22246406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400600"/>
          </a:xfrm>
        </p:spPr>
        <p:txBody>
          <a:bodyPr>
            <a:noAutofit/>
          </a:bodyPr>
          <a:lstStyle/>
          <a:p>
            <a:pPr marL="269875" indent="-255588"/>
            <a:r>
              <a:rPr lang="en-GB" sz="1550" dirty="0">
                <a:latin typeface="Calibri" pitchFamily="34" charset="0"/>
                <a:cs typeface="Calibri" pitchFamily="34" charset="0"/>
              </a:rPr>
              <a:t>For this task you should be given the appropriate </a:t>
            </a:r>
            <a:r>
              <a:rPr lang="en-GB" sz="1550" dirty="0" smtClean="0">
                <a:latin typeface="Calibri" pitchFamily="34" charset="0"/>
                <a:cs typeface="Calibri" pitchFamily="34" charset="0"/>
              </a:rPr>
              <a:t>Software on DVD or Memory Stick. </a:t>
            </a:r>
            <a:r>
              <a:rPr lang="en-GB" sz="1550" dirty="0">
                <a:latin typeface="Calibri" pitchFamily="34" charset="0"/>
                <a:cs typeface="Calibri" pitchFamily="34" charset="0"/>
              </a:rPr>
              <a:t>This should consist of a </a:t>
            </a:r>
            <a:r>
              <a:rPr lang="en-GB" sz="1550" dirty="0" smtClean="0">
                <a:latin typeface="Calibri" pitchFamily="34" charset="0"/>
                <a:cs typeface="Calibri" pitchFamily="34" charset="0"/>
              </a:rPr>
              <a:t>MSOffice or Open Office, a Virus Checker like Avast, Panda or AVG, and a Firewall Program like Zone Alarm. These can be downloaded for free at </a:t>
            </a:r>
            <a:r>
              <a:rPr lang="en-GB" sz="1550" dirty="0" smtClean="0">
                <a:latin typeface="Calibri" pitchFamily="34" charset="0"/>
                <a:cs typeface="Calibri" pitchFamily="34" charset="0"/>
                <a:hlinkClick r:id="rId3"/>
              </a:rPr>
              <a:t>FileHippo</a:t>
            </a:r>
            <a:r>
              <a:rPr lang="en-GB" sz="1550" dirty="0" smtClean="0">
                <a:latin typeface="Calibri" pitchFamily="34" charset="0"/>
                <a:cs typeface="Calibri" pitchFamily="34" charset="0"/>
              </a:rPr>
              <a:t> or from their respective websites.  </a:t>
            </a:r>
            <a:r>
              <a:rPr lang="en-GB" sz="1550" dirty="0">
                <a:latin typeface="Calibri" pitchFamily="34" charset="0"/>
                <a:cs typeface="Calibri" pitchFamily="34" charset="0"/>
              </a:rPr>
              <a:t>Each stage of this should be evidenced either as photographs of you setting </a:t>
            </a:r>
            <a:r>
              <a:rPr lang="en-GB" sz="1550" dirty="0" smtClean="0">
                <a:latin typeface="Calibri" pitchFamily="34" charset="0"/>
                <a:cs typeface="Calibri" pitchFamily="34" charset="0"/>
              </a:rPr>
              <a:t>the software </a:t>
            </a:r>
            <a:r>
              <a:rPr lang="en-GB" sz="1550" dirty="0">
                <a:latin typeface="Calibri" pitchFamily="34" charset="0"/>
                <a:cs typeface="Calibri" pitchFamily="34" charset="0"/>
              </a:rPr>
              <a:t>or as a Video demonstration of the </a:t>
            </a:r>
            <a:r>
              <a:rPr lang="en-GB" sz="1550" dirty="0" smtClean="0">
                <a:latin typeface="Calibri" pitchFamily="34" charset="0"/>
                <a:cs typeface="Calibri" pitchFamily="34" charset="0"/>
              </a:rPr>
              <a:t>stages.</a:t>
            </a:r>
          </a:p>
          <a:p>
            <a:pPr marL="269875" indent="-255588"/>
            <a:r>
              <a:rPr lang="en-GB" sz="1550" b="1" dirty="0" smtClean="0">
                <a:latin typeface="Calibri" pitchFamily="34" charset="0"/>
                <a:cs typeface="Calibri" pitchFamily="34" charset="0"/>
              </a:rPr>
              <a:t>Applications software </a:t>
            </a:r>
            <a:r>
              <a:rPr lang="en-GB" sz="1550" dirty="0" smtClean="0">
                <a:latin typeface="Calibri" pitchFamily="34" charset="0"/>
                <a:cs typeface="Calibri" pitchFamily="34" charset="0"/>
              </a:rPr>
              <a:t>(e.g. Office Software suites) </a:t>
            </a:r>
          </a:p>
          <a:p>
            <a:pPr marL="450850" indent="-247650">
              <a:buFont typeface="+mj-lt"/>
              <a:buAutoNum type="arabicPeriod"/>
            </a:pPr>
            <a:r>
              <a:rPr lang="en-GB" sz="1550" dirty="0" smtClean="0">
                <a:latin typeface="Calibri" pitchFamily="34" charset="0"/>
                <a:cs typeface="Calibri" pitchFamily="34" charset="0"/>
              </a:rPr>
              <a:t>With the OS running, insert the Office Disk and it will either self boot or go into File manager, look at the drive and run the setup file.</a:t>
            </a:r>
          </a:p>
          <a:p>
            <a:pPr marL="450850" indent="-247650">
              <a:buFont typeface="+mj-lt"/>
              <a:buAutoNum type="arabicPeriod"/>
            </a:pPr>
            <a:r>
              <a:rPr lang="en-GB" sz="1550" dirty="0" smtClean="0">
                <a:latin typeface="Calibri" pitchFamily="34" charset="0"/>
                <a:cs typeface="Calibri" pitchFamily="34" charset="0"/>
              </a:rPr>
              <a:t>Follow the instructions, you want a stand alone full install without some of the extra office components. In your write up, justify the ones you do not want in terms of HD space and making it easier for the user.</a:t>
            </a:r>
          </a:p>
          <a:p>
            <a:pPr marL="450850" indent="-247650">
              <a:buFont typeface="+mj-lt"/>
              <a:buAutoNum type="arabicPeriod"/>
            </a:pPr>
            <a:r>
              <a:rPr lang="en-GB" sz="1550" dirty="0" smtClean="0">
                <a:latin typeface="Calibri" pitchFamily="34" charset="0"/>
                <a:cs typeface="Calibri" pitchFamily="34" charset="0"/>
              </a:rPr>
              <a:t>Configure the Language and location of the files.</a:t>
            </a:r>
          </a:p>
          <a:p>
            <a:pPr marL="450850" indent="-247650">
              <a:buFont typeface="+mj-lt"/>
              <a:buAutoNum type="arabicPeriod"/>
            </a:pPr>
            <a:r>
              <a:rPr lang="en-GB" sz="1550" dirty="0" smtClean="0">
                <a:latin typeface="Calibri" pitchFamily="34" charset="0"/>
                <a:cs typeface="Calibri" pitchFamily="34" charset="0"/>
              </a:rPr>
              <a:t>Continue the set up to the end.</a:t>
            </a:r>
          </a:p>
          <a:p>
            <a:pPr marL="450850" indent="-247650">
              <a:buFont typeface="+mj-lt"/>
              <a:buAutoNum type="arabicPeriod"/>
            </a:pPr>
            <a:r>
              <a:rPr lang="en-GB" sz="1550" dirty="0" smtClean="0">
                <a:latin typeface="Calibri" pitchFamily="34" charset="0"/>
                <a:cs typeface="Calibri" pitchFamily="34" charset="0"/>
              </a:rPr>
              <a:t>Test that Excel, Powerpoint, Access and Work works.</a:t>
            </a:r>
          </a:p>
          <a:p>
            <a:pPr marL="269875" indent="-255588"/>
            <a:r>
              <a:rPr lang="en-GB" sz="1550" b="1" dirty="0" smtClean="0">
                <a:latin typeface="Calibri" pitchFamily="34" charset="0"/>
                <a:cs typeface="Calibri" pitchFamily="34" charset="0"/>
              </a:rPr>
              <a:t>Security software </a:t>
            </a:r>
            <a:r>
              <a:rPr lang="en-GB" sz="1550" dirty="0" smtClean="0">
                <a:latin typeface="Calibri" pitchFamily="34" charset="0"/>
                <a:cs typeface="Calibri" pitchFamily="34" charset="0"/>
              </a:rPr>
              <a:t>(e.g. virus checkers, firewalls) </a:t>
            </a:r>
          </a:p>
          <a:p>
            <a:pPr marL="450850" indent="-247650">
              <a:buFont typeface="+mj-lt"/>
              <a:buAutoNum type="arabicPeriod"/>
            </a:pPr>
            <a:r>
              <a:rPr lang="en-GB" sz="1550" dirty="0" smtClean="0">
                <a:latin typeface="Calibri" pitchFamily="34" charset="0"/>
                <a:cs typeface="Calibri" pitchFamily="34" charset="0"/>
              </a:rPr>
              <a:t>Using the downloaded or provided files (if downloaded they will need to be unzipped) run the setup.</a:t>
            </a:r>
          </a:p>
          <a:p>
            <a:pPr marL="450850" indent="-247650">
              <a:buFont typeface="+mj-lt"/>
              <a:buAutoNum type="arabicPeriod"/>
            </a:pPr>
            <a:r>
              <a:rPr lang="en-GB" sz="1550" dirty="0" smtClean="0">
                <a:latin typeface="Calibri" pitchFamily="34" charset="0"/>
                <a:cs typeface="Calibri" pitchFamily="34" charset="0"/>
              </a:rPr>
              <a:t>Configure the location of each</a:t>
            </a:r>
          </a:p>
          <a:p>
            <a:pPr marL="450850" indent="-247650">
              <a:buFont typeface="+mj-lt"/>
              <a:buAutoNum type="arabicPeriod"/>
            </a:pPr>
            <a:r>
              <a:rPr lang="en-GB" sz="1550" dirty="0" smtClean="0">
                <a:latin typeface="Calibri" pitchFamily="34" charset="0"/>
                <a:cs typeface="Calibri" pitchFamily="34" charset="0"/>
              </a:rPr>
              <a:t>Configure the settings like when to update. Show them working when complete by running a virus scan and showing the Firewall and virus checker icon in the right hand corner.</a:t>
            </a:r>
          </a:p>
          <a:p>
            <a:pPr marL="0" lvl="1" indent="0">
              <a:buNone/>
            </a:pPr>
            <a:r>
              <a:rPr lang="en-GB" sz="1550" b="1" dirty="0" smtClean="0">
                <a:solidFill>
                  <a:schemeClr val="dk1"/>
                </a:solidFill>
                <a:latin typeface="Calibri" pitchFamily="34" charset="0"/>
                <a:cs typeface="Calibri" pitchFamily="34" charset="0"/>
              </a:rPr>
              <a:t>P5.5 – Task 05 - </a:t>
            </a:r>
            <a:r>
              <a:rPr lang="en-GB" sz="1550" dirty="0" smtClean="0">
                <a:solidFill>
                  <a:schemeClr val="dk1"/>
                </a:solidFill>
                <a:latin typeface="Calibri" pitchFamily="34" charset="0"/>
                <a:cs typeface="Calibri" pitchFamily="34" charset="0"/>
              </a:rPr>
              <a:t>Set </a:t>
            </a:r>
            <a:r>
              <a:rPr lang="en-GB" sz="1550" dirty="0">
                <a:solidFill>
                  <a:schemeClr val="dk1"/>
                </a:solidFill>
                <a:latin typeface="Calibri" pitchFamily="34" charset="0"/>
                <a:cs typeface="Calibri" pitchFamily="34" charset="0"/>
              </a:rPr>
              <a:t>up </a:t>
            </a:r>
            <a:r>
              <a:rPr lang="en-GB" sz="1550" dirty="0" smtClean="0">
                <a:solidFill>
                  <a:schemeClr val="dk1"/>
                </a:solidFill>
                <a:latin typeface="Calibri" pitchFamily="34" charset="0"/>
                <a:cs typeface="Calibri" pitchFamily="34" charset="0"/>
              </a:rPr>
              <a:t>and configure Application and Security software on the OS.</a:t>
            </a:r>
            <a:endParaRPr lang="en-GB" sz="1550" dirty="0">
              <a:solidFill>
                <a:schemeClr val="dk1"/>
              </a:solidFill>
              <a:latin typeface="Calibri" pitchFamily="34" charset="0"/>
              <a:cs typeface="Calibri" pitchFamily="34" charset="0"/>
            </a:endParaRPr>
          </a:p>
        </p:txBody>
      </p:sp>
      <p:sp>
        <p:nvSpPr>
          <p:cNvPr id="5" name="Title 2"/>
          <p:cNvSpPr>
            <a:spLocks noGrp="1"/>
          </p:cNvSpPr>
          <p:nvPr>
            <p:ph type="title"/>
          </p:nvPr>
        </p:nvSpPr>
        <p:spPr>
          <a:xfrm>
            <a:off x="179512" y="188640"/>
            <a:ext cx="8733656" cy="360040"/>
          </a:xfrm>
        </p:spPr>
        <p:txBody>
          <a:bodyPr>
            <a:noAutofit/>
          </a:bodyPr>
          <a:lstStyle/>
          <a:p>
            <a:r>
              <a:rPr lang="en-GB" sz="2400" dirty="0" smtClean="0"/>
              <a:t>P5.5 – </a:t>
            </a:r>
            <a:r>
              <a:rPr lang="en-GB" sz="2400" dirty="0"/>
              <a:t>Set up a standalone computer </a:t>
            </a:r>
            <a:r>
              <a:rPr lang="en-GB" sz="2400" dirty="0" smtClean="0"/>
              <a:t>system - Software</a:t>
            </a:r>
            <a:endParaRPr lang="en-GB" sz="2400" dirty="0"/>
          </a:p>
        </p:txBody>
      </p:sp>
      <p:graphicFrame>
        <p:nvGraphicFramePr>
          <p:cNvPr id="6" name="Table 5"/>
          <p:cNvGraphicFramePr>
            <a:graphicFrameLocks noGrp="1"/>
          </p:cNvGraphicFramePr>
          <p:nvPr>
            <p:extLst>
              <p:ext uri="{D42A27DB-BD31-4B8C-83A1-F6EECF244321}">
                <p14:modId xmlns:p14="http://schemas.microsoft.com/office/powerpoint/2010/main" val="1529960623"/>
              </p:ext>
            </p:extLst>
          </p:nvPr>
        </p:nvGraphicFramePr>
        <p:xfrm>
          <a:off x="395536" y="6076528"/>
          <a:ext cx="8568951" cy="304800"/>
        </p:xfrm>
        <a:graphic>
          <a:graphicData uri="http://schemas.openxmlformats.org/drawingml/2006/table">
            <a:tbl>
              <a:tblPr firstRow="1" bandRow="1">
                <a:tableStyleId>{5C22544A-7EE6-4342-B048-85BDC9FD1C3A}</a:tableStyleId>
              </a:tblPr>
              <a:tblGrid>
                <a:gridCol w="2856317"/>
                <a:gridCol w="2856317"/>
                <a:gridCol w="2856317"/>
              </a:tblGrid>
              <a:tr h="144016">
                <a:tc>
                  <a:txBody>
                    <a:bodyPr/>
                    <a:lstStyle/>
                    <a:p>
                      <a:pPr algn="ctr"/>
                      <a:r>
                        <a:rPr lang="en-GB" sz="1400" dirty="0" smtClean="0"/>
                        <a:t>Application Software</a:t>
                      </a:r>
                      <a:endParaRPr lang="en-GB" sz="1400" dirty="0"/>
                    </a:p>
                  </a:txBody>
                  <a:tcPr/>
                </a:tc>
                <a:tc>
                  <a:txBody>
                    <a:bodyPr/>
                    <a:lstStyle/>
                    <a:p>
                      <a:pPr algn="ctr"/>
                      <a:r>
                        <a:rPr lang="en-GB" sz="1400" dirty="0" smtClean="0"/>
                        <a:t>Virus Checker</a:t>
                      </a:r>
                      <a:endParaRPr lang="en-GB" sz="1400" dirty="0"/>
                    </a:p>
                  </a:txBody>
                  <a:tcPr/>
                </a:tc>
                <a:tc>
                  <a:txBody>
                    <a:bodyPr/>
                    <a:lstStyle/>
                    <a:p>
                      <a:pPr algn="ctr"/>
                      <a:r>
                        <a:rPr lang="en-GB" sz="1400" dirty="0" smtClean="0"/>
                        <a:t>Firewall</a:t>
                      </a:r>
                      <a:endParaRPr lang="en-GB" sz="1400" dirty="0"/>
                    </a:p>
                  </a:txBody>
                  <a:tcPr/>
                </a:tc>
              </a:tr>
            </a:tbl>
          </a:graphicData>
        </a:graphic>
      </p:graphicFrame>
    </p:spTree>
    <p:extLst>
      <p:ext uri="{BB962C8B-B14F-4D97-AF65-F5344CB8AC3E}">
        <p14:creationId xmlns:p14="http://schemas.microsoft.com/office/powerpoint/2010/main" val="6571114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6696744" cy="5256584"/>
          </a:xfrm>
        </p:spPr>
        <p:txBody>
          <a:bodyPr>
            <a:noAutofit/>
          </a:bodyPr>
          <a:lstStyle/>
          <a:p>
            <a:pPr marL="269875" indent="-255588"/>
            <a:r>
              <a:rPr lang="en-GB" sz="1400" dirty="0" smtClean="0">
                <a:latin typeface="Calibri" pitchFamily="34" charset="0"/>
                <a:cs typeface="Calibri" pitchFamily="34" charset="0"/>
              </a:rPr>
              <a:t>The Bios on the computer can be useful for things other than configuring the standard IDE ports, IRQ and settings and internal hardware, it can also be used to configure the Computer Power Settings such as the Stand-By time, how much power consumption it uses, when to dim the screen etc. to make the computer more friendly. </a:t>
            </a:r>
          </a:p>
          <a:p>
            <a:pPr marL="269875" indent="-255588"/>
            <a:r>
              <a:rPr lang="en-GB" sz="1400" dirty="0" smtClean="0">
                <a:latin typeface="Calibri" pitchFamily="34" charset="0"/>
                <a:cs typeface="Calibri" pitchFamily="34" charset="0"/>
              </a:rPr>
              <a:t>The BIOS is also a dangerous place to allow members of staff to be in, from there they can turn the Hard Drives off, change the boot configuration to load from Memory Stick and bypass the OS. For this task you will need to configure the BIOS for Power Saving mode and Power Management and set up a password on the BIOS to restrict users from bypassing the system.</a:t>
            </a:r>
          </a:p>
          <a:p>
            <a:pPr marL="0" indent="0">
              <a:buNone/>
            </a:pPr>
            <a:r>
              <a:rPr lang="en-GB" sz="1400" b="1" dirty="0" smtClean="0">
                <a:latin typeface="Calibri" pitchFamily="34" charset="0"/>
                <a:cs typeface="Calibri" pitchFamily="34" charset="0"/>
              </a:rPr>
              <a:t>P6.1 – Task 06 – </a:t>
            </a:r>
            <a:r>
              <a:rPr lang="en-GB" sz="1400" dirty="0" smtClean="0">
                <a:solidFill>
                  <a:schemeClr val="dk1"/>
                </a:solidFill>
                <a:latin typeface="Calibri" pitchFamily="34" charset="0"/>
                <a:cs typeface="Calibri" pitchFamily="34" charset="0"/>
              </a:rPr>
              <a:t>Set the </a:t>
            </a:r>
            <a:r>
              <a:rPr lang="en-GB" sz="1400" dirty="0" smtClean="0">
                <a:latin typeface="Calibri" pitchFamily="34" charset="0"/>
                <a:cs typeface="Calibri" pitchFamily="34" charset="0"/>
              </a:rPr>
              <a:t>BIOS configuration using a password and editing power management options. Justify the need and benefits of doing this.</a:t>
            </a:r>
          </a:p>
          <a:p>
            <a:pPr marL="269875" indent="-255588"/>
            <a:r>
              <a:rPr lang="en-GB" sz="1400" dirty="0" smtClean="0">
                <a:latin typeface="Calibri" pitchFamily="34" charset="0"/>
                <a:cs typeface="Calibri" pitchFamily="34" charset="0"/>
              </a:rPr>
              <a:t>The desktop is what most staff see as much they will look at Office, it is there when they start up the OS, when they shut down, when they need to find things. Users then to customise their desktop to suit their needs, setting a background image changing the size and location of the icons, setting a screensaver, removing unwanted programs from the Start Menu and adding their own shortcuts to applications as a desktop icon or as a Toolbar on the Task Bar. </a:t>
            </a:r>
          </a:p>
          <a:p>
            <a:pPr marL="269875" indent="-255588"/>
            <a:r>
              <a:rPr lang="en-GB" sz="1400" dirty="0" smtClean="0">
                <a:latin typeface="Calibri" pitchFamily="34" charset="0"/>
                <a:cs typeface="Calibri" pitchFamily="34" charset="0"/>
              </a:rPr>
              <a:t>You will need to demonstrate this to staff, how to go about customising they OS to suit their needs and speed up loading and finding things within the company</a:t>
            </a:r>
          </a:p>
          <a:p>
            <a:pPr marL="14287" indent="0">
              <a:buNone/>
            </a:pPr>
            <a:r>
              <a:rPr lang="en-GB" sz="1400" b="1" dirty="0" smtClean="0">
                <a:latin typeface="Calibri" pitchFamily="34" charset="0"/>
                <a:cs typeface="Calibri" pitchFamily="34" charset="0"/>
              </a:rPr>
              <a:t>P6.2 – Task 07 – </a:t>
            </a:r>
            <a:r>
              <a:rPr lang="en-GB" sz="1400" dirty="0" smtClean="0">
                <a:latin typeface="Calibri" pitchFamily="34" charset="0"/>
                <a:cs typeface="Calibri" pitchFamily="34" charset="0"/>
              </a:rPr>
              <a:t>Create a guide on how to customise the OS background, size, icons and desktop and taskbar shortcuts to suit the needs of the users.</a:t>
            </a:r>
            <a:r>
              <a:rPr lang="en-GB" sz="1400" dirty="0">
                <a:latin typeface="Calibri" pitchFamily="34" charset="0"/>
                <a:cs typeface="Calibri" pitchFamily="34" charset="0"/>
              </a:rPr>
              <a:t> Justify the need and benefits of doing this.</a:t>
            </a:r>
            <a:endParaRPr lang="en-GB" sz="1400" dirty="0" smtClean="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600" dirty="0" smtClean="0"/>
              <a:t>P6.1 – Configuring a System – Bios and Customising</a:t>
            </a:r>
            <a:endParaRPr lang="en-GB" sz="2600"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84328" r="68008"/>
          <a:stretch/>
        </p:blipFill>
        <p:spPr bwMode="auto">
          <a:xfrm>
            <a:off x="6837384" y="3946601"/>
            <a:ext cx="2146343" cy="59112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098" t="20675" r="24595" b="6763"/>
          <a:stretch/>
        </p:blipFill>
        <p:spPr bwMode="auto">
          <a:xfrm>
            <a:off x="6837384" y="4738689"/>
            <a:ext cx="2146343" cy="16426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37384" y="2198020"/>
            <a:ext cx="2146343" cy="150973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3" name="Table 2"/>
          <p:cNvGraphicFramePr>
            <a:graphicFrameLocks noGrp="1"/>
          </p:cNvGraphicFramePr>
          <p:nvPr>
            <p:extLst>
              <p:ext uri="{D42A27DB-BD31-4B8C-83A1-F6EECF244321}">
                <p14:modId xmlns:p14="http://schemas.microsoft.com/office/powerpoint/2010/main" val="729184625"/>
              </p:ext>
            </p:extLst>
          </p:nvPr>
        </p:nvGraphicFramePr>
        <p:xfrm>
          <a:off x="179512" y="5949280"/>
          <a:ext cx="6480719" cy="370840"/>
        </p:xfrm>
        <a:graphic>
          <a:graphicData uri="http://schemas.openxmlformats.org/drawingml/2006/table">
            <a:tbl>
              <a:tblPr firstRow="1" bandRow="1">
                <a:tableStyleId>{5C22544A-7EE6-4342-B048-85BDC9FD1C3A}</a:tableStyleId>
              </a:tblPr>
              <a:tblGrid>
                <a:gridCol w="1191564"/>
                <a:gridCol w="1822392"/>
                <a:gridCol w="1331748"/>
                <a:gridCol w="2135015"/>
              </a:tblGrid>
              <a:tr h="370840">
                <a:tc>
                  <a:txBody>
                    <a:bodyPr/>
                    <a:lstStyle/>
                    <a:p>
                      <a:r>
                        <a:rPr lang="en-GB" sz="1200" dirty="0" smtClean="0"/>
                        <a:t>Background</a:t>
                      </a:r>
                      <a:endParaRPr lang="en-GB" sz="1200" dirty="0"/>
                    </a:p>
                  </a:txBody>
                  <a:tcPr/>
                </a:tc>
                <a:tc>
                  <a:txBody>
                    <a:bodyPr/>
                    <a:lstStyle/>
                    <a:p>
                      <a:r>
                        <a:rPr lang="en-GB" sz="1200" dirty="0" smtClean="0"/>
                        <a:t>Icons and Desktop</a:t>
                      </a:r>
                      <a:endParaRPr lang="en-GB" sz="1200" dirty="0"/>
                    </a:p>
                  </a:txBody>
                  <a:tcPr/>
                </a:tc>
                <a:tc>
                  <a:txBody>
                    <a:bodyPr/>
                    <a:lstStyle/>
                    <a:p>
                      <a:r>
                        <a:rPr lang="en-GB" sz="1200" dirty="0" smtClean="0"/>
                        <a:t>Screen Saving</a:t>
                      </a:r>
                      <a:endParaRPr lang="en-GB" sz="1200" dirty="0"/>
                    </a:p>
                  </a:txBody>
                  <a:tcPr/>
                </a:tc>
                <a:tc>
                  <a:txBody>
                    <a:bodyPr/>
                    <a:lstStyle/>
                    <a:p>
                      <a:r>
                        <a:rPr lang="en-GB" sz="1200" dirty="0" smtClean="0"/>
                        <a:t>Taskbar and Start Menu</a:t>
                      </a:r>
                      <a:endParaRPr lang="en-GB" sz="1200" dirty="0"/>
                    </a:p>
                  </a:txBody>
                  <a:tcPr/>
                </a:tc>
              </a:tr>
            </a:tbl>
          </a:graphicData>
        </a:graphic>
      </p:graphicFrame>
      <p:pic>
        <p:nvPicPr>
          <p:cNvPr id="8" name="Picture 7" descr="http://optimisersonpc.free.fr/Advanced_Chip.gif"/>
          <p:cNvPicPr/>
          <p:nvPr/>
        </p:nvPicPr>
        <p:blipFill>
          <a:blip r:embed="rId6" cstate="print"/>
          <a:srcRect/>
          <a:stretch>
            <a:fillRect/>
          </a:stretch>
        </p:blipFill>
        <p:spPr bwMode="auto">
          <a:xfrm>
            <a:off x="6837383" y="593374"/>
            <a:ext cx="2146343" cy="139546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909181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6840760" cy="5760640"/>
          </a:xfrm>
        </p:spPr>
        <p:txBody>
          <a:bodyPr>
            <a:noAutofit/>
          </a:bodyPr>
          <a:lstStyle/>
          <a:p>
            <a:pPr marL="269875" indent="-255588"/>
            <a:r>
              <a:rPr lang="en-GB" sz="1800" dirty="0" smtClean="0">
                <a:latin typeface="Calibri" pitchFamily="34" charset="0"/>
                <a:cs typeface="Calibri" pitchFamily="34" charset="0"/>
              </a:rPr>
              <a:t>The System you have set up will be accessed by more than one person, this is called hot-swapping. It is necessary therefor in order to protect information, setting and for privacy, for the System to be configured for multiple accounts, one Administrator account and at least two standard accounts. You will only need to evidence the creation of one of these standard account and one admin account and test that it works by logging off. </a:t>
            </a:r>
          </a:p>
          <a:p>
            <a:pPr marL="269875" indent="-255588"/>
            <a:r>
              <a:rPr lang="en-GB" sz="1800" dirty="0" smtClean="0">
                <a:latin typeface="Calibri" pitchFamily="34" charset="0"/>
                <a:cs typeface="Calibri" pitchFamily="34" charset="0"/>
              </a:rPr>
              <a:t>Either follow the </a:t>
            </a:r>
            <a:r>
              <a:rPr lang="en-GB" sz="1800" dirty="0" smtClean="0">
                <a:latin typeface="Calibri" pitchFamily="34" charset="0"/>
                <a:cs typeface="Calibri" pitchFamily="34" charset="0"/>
                <a:hlinkClick r:id="rId3" action="ppaction://hlinkfile"/>
              </a:rPr>
              <a:t>guide </a:t>
            </a:r>
            <a:r>
              <a:rPr lang="en-GB" sz="1800" dirty="0" smtClean="0">
                <a:latin typeface="Calibri" pitchFamily="34" charset="0"/>
                <a:cs typeface="Calibri" pitchFamily="34" charset="0"/>
              </a:rPr>
              <a:t>for Windows, or the following steps:</a:t>
            </a:r>
          </a:p>
          <a:p>
            <a:pPr marL="531813" indent="-247650">
              <a:buFont typeface="+mj-lt"/>
              <a:buAutoNum type="arabicPeriod"/>
            </a:pPr>
            <a:r>
              <a:rPr lang="en-GB" sz="1800" dirty="0" smtClean="0">
                <a:latin typeface="Calibri" pitchFamily="34" charset="0"/>
                <a:cs typeface="Calibri" pitchFamily="34" charset="0"/>
              </a:rPr>
              <a:t>Go Into Control Panels and click on User Accounts</a:t>
            </a:r>
          </a:p>
          <a:p>
            <a:pPr marL="531813" indent="-247650">
              <a:buFont typeface="+mj-lt"/>
              <a:buAutoNum type="arabicPeriod"/>
            </a:pPr>
            <a:r>
              <a:rPr lang="en-GB" sz="1800" dirty="0" smtClean="0">
                <a:latin typeface="Calibri" pitchFamily="34" charset="0"/>
                <a:cs typeface="Calibri" pitchFamily="34" charset="0"/>
              </a:rPr>
              <a:t>Under User Accounts click on Give other users access to this computer</a:t>
            </a:r>
          </a:p>
          <a:p>
            <a:pPr marL="531813" indent="-247650">
              <a:buFont typeface="+mj-lt"/>
              <a:buAutoNum type="arabicPeriod"/>
            </a:pPr>
            <a:r>
              <a:rPr lang="en-GB" sz="1800" dirty="0" smtClean="0">
                <a:latin typeface="Calibri" pitchFamily="34" charset="0"/>
                <a:cs typeface="Calibri" pitchFamily="34" charset="0"/>
              </a:rPr>
              <a:t>Add a new User and set the rights for that user as an Administrator, set a login name and password for the user, and remember what it is, make it simple this time.</a:t>
            </a:r>
          </a:p>
          <a:p>
            <a:pPr marL="531813" indent="-247650">
              <a:buFont typeface="+mj-lt"/>
              <a:buAutoNum type="arabicPeriod"/>
            </a:pPr>
            <a:r>
              <a:rPr lang="en-GB" sz="1800" dirty="0" smtClean="0">
                <a:latin typeface="Calibri" pitchFamily="34" charset="0"/>
                <a:cs typeface="Calibri" pitchFamily="34" charset="0"/>
              </a:rPr>
              <a:t>Configure the user image etc. to suit the needs of the user.</a:t>
            </a:r>
          </a:p>
          <a:p>
            <a:pPr marL="531813" indent="-247650">
              <a:buFont typeface="+mj-lt"/>
              <a:buAutoNum type="arabicPeriod"/>
            </a:pPr>
            <a:r>
              <a:rPr lang="en-GB" sz="1800" dirty="0" smtClean="0">
                <a:latin typeface="Calibri" pitchFamily="34" charset="0"/>
                <a:cs typeface="Calibri" pitchFamily="34" charset="0"/>
              </a:rPr>
              <a:t>Save the user account, log Off and Log on as this user.</a:t>
            </a:r>
          </a:p>
          <a:p>
            <a:pPr marL="531813" indent="-247650">
              <a:buFont typeface="+mj-lt"/>
              <a:buAutoNum type="arabicPeriod"/>
            </a:pPr>
            <a:r>
              <a:rPr lang="en-GB" sz="1800" dirty="0" smtClean="0">
                <a:latin typeface="Calibri" pitchFamily="34" charset="0"/>
                <a:cs typeface="Calibri" pitchFamily="34" charset="0"/>
              </a:rPr>
              <a:t>Set up a second user on a lower level and test the account.</a:t>
            </a:r>
          </a:p>
          <a:p>
            <a:pPr marL="0" indent="0">
              <a:buNone/>
            </a:pPr>
            <a:r>
              <a:rPr lang="en-GB" sz="1800" b="1" dirty="0" smtClean="0">
                <a:latin typeface="Calibri" pitchFamily="34" charset="0"/>
                <a:cs typeface="Calibri" pitchFamily="34" charset="0"/>
              </a:rPr>
              <a:t>P6.3 </a:t>
            </a:r>
            <a:r>
              <a:rPr lang="en-GB" sz="1800" b="1" dirty="0">
                <a:latin typeface="Calibri" pitchFamily="34" charset="0"/>
                <a:cs typeface="Calibri" pitchFamily="34" charset="0"/>
              </a:rPr>
              <a:t>– Task </a:t>
            </a:r>
            <a:r>
              <a:rPr lang="en-GB" sz="1800" b="1" dirty="0" smtClean="0">
                <a:latin typeface="Calibri" pitchFamily="34" charset="0"/>
                <a:cs typeface="Calibri" pitchFamily="34" charset="0"/>
              </a:rPr>
              <a:t>08 </a:t>
            </a:r>
            <a:r>
              <a:rPr lang="en-GB" sz="1800" b="1" dirty="0">
                <a:latin typeface="Calibri" pitchFamily="34" charset="0"/>
                <a:cs typeface="Calibri" pitchFamily="34" charset="0"/>
              </a:rPr>
              <a:t>– </a:t>
            </a:r>
            <a:r>
              <a:rPr lang="en-GB" sz="1800" dirty="0">
                <a:latin typeface="Calibri" pitchFamily="34" charset="0"/>
                <a:cs typeface="Calibri" pitchFamily="34" charset="0"/>
              </a:rPr>
              <a:t>Create a guide on how to </a:t>
            </a:r>
            <a:r>
              <a:rPr lang="en-GB" sz="1800" dirty="0" smtClean="0">
                <a:latin typeface="Calibri" pitchFamily="34" charset="0"/>
                <a:cs typeface="Calibri" pitchFamily="34" charset="0"/>
              </a:rPr>
              <a:t>set up </a:t>
            </a:r>
            <a:r>
              <a:rPr lang="en-GB" sz="1800" dirty="0">
                <a:latin typeface="Calibri" pitchFamily="34" charset="0"/>
                <a:cs typeface="Calibri" pitchFamily="34" charset="0"/>
              </a:rPr>
              <a:t>Start up </a:t>
            </a:r>
            <a:r>
              <a:rPr lang="en-GB" sz="1800" dirty="0" smtClean="0">
                <a:latin typeface="Calibri" pitchFamily="34" charset="0"/>
                <a:cs typeface="Calibri" pitchFamily="34" charset="0"/>
              </a:rPr>
              <a:t>options and user accounts and levels of access and explain the reasons why this is necessary.</a:t>
            </a:r>
          </a:p>
        </p:txBody>
      </p:sp>
      <p:sp>
        <p:nvSpPr>
          <p:cNvPr id="17" name="Title 2"/>
          <p:cNvSpPr>
            <a:spLocks noGrp="1"/>
          </p:cNvSpPr>
          <p:nvPr>
            <p:ph type="title"/>
          </p:nvPr>
        </p:nvSpPr>
        <p:spPr>
          <a:xfrm>
            <a:off x="179512" y="188640"/>
            <a:ext cx="8733656" cy="360040"/>
          </a:xfrm>
        </p:spPr>
        <p:txBody>
          <a:bodyPr>
            <a:noAutofit/>
          </a:bodyPr>
          <a:lstStyle/>
          <a:p>
            <a:r>
              <a:rPr lang="en-GB" sz="3200" dirty="0" smtClean="0"/>
              <a:t>P6.3 – Configuring a System – Accounts</a:t>
            </a:r>
            <a:endParaRPr lang="en-GB" sz="3200" dirty="0"/>
          </a:p>
        </p:txBody>
      </p:sp>
      <p:pic>
        <p:nvPicPr>
          <p:cNvPr id="4" name="Picture 3"/>
          <p:cNvPicPr/>
          <p:nvPr/>
        </p:nvPicPr>
        <p:blipFill rotWithShape="1">
          <a:blip r:embed="rId4"/>
          <a:srcRect l="19521" t="10280" r="18092" b="13138"/>
          <a:stretch/>
        </p:blipFill>
        <p:spPr>
          <a:xfrm>
            <a:off x="7020272" y="4581129"/>
            <a:ext cx="2016224" cy="1397267"/>
          </a:xfrm>
          <a:prstGeom prst="rect">
            <a:avLst/>
          </a:prstGeom>
          <a:ln>
            <a:noFill/>
          </a:ln>
          <a:effectLst>
            <a:outerShdw blurRad="292100" dist="139700" dir="2700000" algn="tl" rotWithShape="0">
              <a:srgbClr val="333333">
                <a:alpha val="65000"/>
              </a:srgbClr>
            </a:outerShdw>
          </a:effectLst>
        </p:spPr>
      </p:pic>
      <p:pic>
        <p:nvPicPr>
          <p:cNvPr id="5" name="Picture 4"/>
          <p:cNvPicPr/>
          <p:nvPr/>
        </p:nvPicPr>
        <p:blipFill rotWithShape="1">
          <a:blip r:embed="rId5"/>
          <a:srcRect l="18807" t="10280" r="17377" b="12757"/>
          <a:stretch/>
        </p:blipFill>
        <p:spPr>
          <a:xfrm>
            <a:off x="7020272" y="816169"/>
            <a:ext cx="2016224" cy="1519692"/>
          </a:xfrm>
          <a:prstGeom prst="rect">
            <a:avLst/>
          </a:prstGeom>
          <a:ln>
            <a:noFill/>
          </a:ln>
          <a:effectLst>
            <a:outerShdw blurRad="292100" dist="139700" dir="2700000" algn="tl" rotWithShape="0">
              <a:srgbClr val="333333">
                <a:alpha val="65000"/>
              </a:srgbClr>
            </a:outerShdw>
          </a:effectLst>
        </p:spPr>
      </p:pic>
      <p:pic>
        <p:nvPicPr>
          <p:cNvPr id="6" name="Picture 5"/>
          <p:cNvPicPr/>
          <p:nvPr/>
        </p:nvPicPr>
        <p:blipFill rotWithShape="1">
          <a:blip r:embed="rId6"/>
          <a:srcRect l="19044" t="11423" r="17378" b="13138"/>
          <a:stretch/>
        </p:blipFill>
        <p:spPr>
          <a:xfrm>
            <a:off x="7019104" y="2708921"/>
            <a:ext cx="2006601" cy="148804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309318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6696744" cy="5760640"/>
          </a:xfrm>
        </p:spPr>
        <p:txBody>
          <a:bodyPr>
            <a:noAutofit/>
          </a:bodyPr>
          <a:lstStyle/>
          <a:p>
            <a:pPr marL="269875" indent="-255588"/>
            <a:r>
              <a:rPr lang="en-GB" sz="1400" dirty="0" smtClean="0">
                <a:latin typeface="Calibri" pitchFamily="34" charset="0"/>
                <a:cs typeface="Calibri" pitchFamily="34" charset="0"/>
              </a:rPr>
              <a:t>The System you have set up with the anti virus program and Firewall needs to be configured to update the .</a:t>
            </a:r>
            <a:r>
              <a:rPr lang="en-GB" sz="1400" dirty="0">
                <a:latin typeface="Calibri" pitchFamily="34" charset="0"/>
                <a:cs typeface="Calibri" pitchFamily="34" charset="0"/>
              </a:rPr>
              <a:t>d</a:t>
            </a:r>
            <a:r>
              <a:rPr lang="en-GB" sz="1400" dirty="0" smtClean="0">
                <a:latin typeface="Calibri" pitchFamily="34" charset="0"/>
                <a:cs typeface="Calibri" pitchFamily="34" charset="0"/>
              </a:rPr>
              <a:t>at file on a regular basis. To do this you will need to demonstrate this by configuring them both. To do this either follow the guide or take he following steps:</a:t>
            </a:r>
          </a:p>
          <a:p>
            <a:pPr marL="531813" indent="-258763">
              <a:buFont typeface="+mj-lt"/>
              <a:buAutoNum type="arabicPeriod"/>
            </a:pPr>
            <a:r>
              <a:rPr lang="en-GB" sz="1400" dirty="0" smtClean="0">
                <a:latin typeface="Calibri" pitchFamily="34" charset="0"/>
                <a:cs typeface="Calibri" pitchFamily="34" charset="0"/>
              </a:rPr>
              <a:t>Right click on the Virus Checker and select options or Run the Virus Checker and select options.</a:t>
            </a:r>
          </a:p>
          <a:p>
            <a:pPr marL="531813" indent="-258763">
              <a:buFont typeface="+mj-lt"/>
              <a:buAutoNum type="arabicPeriod"/>
            </a:pPr>
            <a:r>
              <a:rPr lang="en-GB" sz="1400" dirty="0" smtClean="0">
                <a:latin typeface="Calibri" pitchFamily="34" charset="0"/>
                <a:cs typeface="Calibri" pitchFamily="34" charset="0"/>
              </a:rPr>
              <a:t>Configure the options, the location of the vault, how regular the update, the warning to give to the user.</a:t>
            </a:r>
          </a:p>
          <a:p>
            <a:pPr marL="531813" indent="-258763">
              <a:buFont typeface="+mj-lt"/>
              <a:buAutoNum type="arabicPeriod"/>
            </a:pPr>
            <a:r>
              <a:rPr lang="en-GB" sz="1400" dirty="0" smtClean="0">
                <a:latin typeface="Calibri" pitchFamily="34" charset="0"/>
                <a:cs typeface="Calibri" pitchFamily="34" charset="0"/>
              </a:rPr>
              <a:t>Explain each stage and the variety of settings you have chosen with a justification of what you did and the importance of doing so for the user.</a:t>
            </a:r>
          </a:p>
          <a:p>
            <a:pPr marL="531813" indent="-258763">
              <a:buFont typeface="+mj-lt"/>
              <a:buAutoNum type="arabicPeriod"/>
            </a:pPr>
            <a:r>
              <a:rPr lang="en-GB" sz="1400" dirty="0" smtClean="0">
                <a:latin typeface="Calibri" pitchFamily="34" charset="0"/>
                <a:cs typeface="Calibri" pitchFamily="34" charset="0"/>
              </a:rPr>
              <a:t>Then do the same for the Firewall, Right Click, Options, Update etc.</a:t>
            </a:r>
          </a:p>
          <a:p>
            <a:pPr marL="0" indent="0">
              <a:buNone/>
            </a:pPr>
            <a:r>
              <a:rPr lang="en-GB" sz="1400" b="1" dirty="0" smtClean="0">
                <a:latin typeface="Calibri" pitchFamily="34" charset="0"/>
                <a:cs typeface="Calibri" pitchFamily="34" charset="0"/>
              </a:rPr>
              <a:t>P6.4 </a:t>
            </a:r>
            <a:r>
              <a:rPr lang="en-GB" sz="1400" b="1" dirty="0">
                <a:latin typeface="Calibri" pitchFamily="34" charset="0"/>
                <a:cs typeface="Calibri" pitchFamily="34" charset="0"/>
              </a:rPr>
              <a:t>– Task </a:t>
            </a:r>
            <a:r>
              <a:rPr lang="en-GB" sz="1400" b="1" dirty="0" smtClean="0">
                <a:latin typeface="Calibri" pitchFamily="34" charset="0"/>
                <a:cs typeface="Calibri" pitchFamily="34" charset="0"/>
              </a:rPr>
              <a:t>09 </a:t>
            </a:r>
            <a:r>
              <a:rPr lang="en-GB" sz="1400" b="1" dirty="0">
                <a:latin typeface="Calibri" pitchFamily="34" charset="0"/>
                <a:cs typeface="Calibri" pitchFamily="34" charset="0"/>
              </a:rPr>
              <a:t>– </a:t>
            </a:r>
            <a:r>
              <a:rPr lang="en-GB" sz="1400" dirty="0">
                <a:latin typeface="Calibri" pitchFamily="34" charset="0"/>
                <a:cs typeface="Calibri" pitchFamily="34" charset="0"/>
              </a:rPr>
              <a:t>Create a guide on how to set up </a:t>
            </a:r>
            <a:r>
              <a:rPr lang="en-GB" sz="1400" dirty="0" smtClean="0">
                <a:latin typeface="Calibri" pitchFamily="34" charset="0"/>
                <a:cs typeface="Calibri" pitchFamily="34" charset="0"/>
              </a:rPr>
              <a:t>manage and update the virus and firewall definition files and </a:t>
            </a:r>
            <a:r>
              <a:rPr lang="en-GB" sz="1400" dirty="0">
                <a:latin typeface="Calibri" pitchFamily="34" charset="0"/>
                <a:cs typeface="Calibri" pitchFamily="34" charset="0"/>
              </a:rPr>
              <a:t>explain the reasons why this is necessary.</a:t>
            </a:r>
          </a:p>
          <a:p>
            <a:pPr marL="285750" indent="-285750"/>
            <a:r>
              <a:rPr lang="en-GB" sz="1400" dirty="0" smtClean="0">
                <a:latin typeface="Calibri" pitchFamily="34" charset="0"/>
                <a:cs typeface="Calibri" pitchFamily="34" charset="0"/>
              </a:rPr>
              <a:t>The last stage of configuring the OS and programs for the user before the company can start using the machine is to customise the toolbars within the applications to suit the user. There are two toolbars that can be customise. The standard ribbon and the quick access toolbar. To do this:</a:t>
            </a:r>
          </a:p>
          <a:p>
            <a:pPr marL="533400" indent="-260350">
              <a:buFont typeface="+mj-lt"/>
              <a:buAutoNum type="arabicPeriod"/>
            </a:pPr>
            <a:r>
              <a:rPr lang="en-GB" sz="1400" dirty="0" smtClean="0">
                <a:latin typeface="Calibri" pitchFamily="34" charset="0"/>
                <a:cs typeface="Calibri" pitchFamily="34" charset="0"/>
              </a:rPr>
              <a:t>Right Click on the Toolbar and select Customise Quick Access Toolbar</a:t>
            </a:r>
          </a:p>
          <a:p>
            <a:pPr marL="533400" indent="-260350">
              <a:buFont typeface="+mj-lt"/>
              <a:buAutoNum type="arabicPeriod"/>
            </a:pPr>
            <a:r>
              <a:rPr lang="en-GB" sz="1400" dirty="0" smtClean="0">
                <a:latin typeface="Calibri" pitchFamily="34" charset="0"/>
                <a:cs typeface="Calibri" pitchFamily="34" charset="0"/>
              </a:rPr>
              <a:t>Add the icons you want from Popular or from All.</a:t>
            </a:r>
          </a:p>
          <a:p>
            <a:pPr marL="533400" indent="-260350">
              <a:buFont typeface="+mj-lt"/>
              <a:buAutoNum type="arabicPeriod"/>
            </a:pPr>
            <a:r>
              <a:rPr lang="en-GB" sz="1400" dirty="0" smtClean="0">
                <a:latin typeface="Calibri" pitchFamily="34" charset="0"/>
                <a:cs typeface="Calibri" pitchFamily="34" charset="0"/>
              </a:rPr>
              <a:t>Click on Add, click on OK and it will stay there until you deliberately remove it.</a:t>
            </a:r>
          </a:p>
          <a:p>
            <a:pPr marL="0" indent="0">
              <a:buNone/>
            </a:pPr>
            <a:r>
              <a:rPr lang="en-GB" sz="1400" b="1" dirty="0" smtClean="0">
                <a:latin typeface="Calibri" pitchFamily="34" charset="0"/>
                <a:cs typeface="Calibri" pitchFamily="34" charset="0"/>
              </a:rPr>
              <a:t>P6.5 </a:t>
            </a:r>
            <a:r>
              <a:rPr lang="en-GB" sz="1400" b="1" dirty="0">
                <a:latin typeface="Calibri" pitchFamily="34" charset="0"/>
                <a:cs typeface="Calibri" pitchFamily="34" charset="0"/>
              </a:rPr>
              <a:t>– Task </a:t>
            </a:r>
            <a:r>
              <a:rPr lang="en-GB" sz="1400" b="1" dirty="0" smtClean="0">
                <a:latin typeface="Calibri" pitchFamily="34" charset="0"/>
                <a:cs typeface="Calibri" pitchFamily="34" charset="0"/>
              </a:rPr>
              <a:t>10 </a:t>
            </a:r>
            <a:r>
              <a:rPr lang="en-GB" sz="1400" b="1" dirty="0">
                <a:latin typeface="Calibri" pitchFamily="34" charset="0"/>
                <a:cs typeface="Calibri" pitchFamily="34" charset="0"/>
              </a:rPr>
              <a:t>– </a:t>
            </a:r>
            <a:r>
              <a:rPr lang="en-GB" sz="1400" dirty="0">
                <a:latin typeface="Calibri" pitchFamily="34" charset="0"/>
                <a:cs typeface="Calibri" pitchFamily="34" charset="0"/>
              </a:rPr>
              <a:t>Create a guide on how to </a:t>
            </a:r>
            <a:r>
              <a:rPr lang="en-GB" sz="1400" dirty="0" smtClean="0">
                <a:latin typeface="Calibri" pitchFamily="34" charset="0"/>
                <a:cs typeface="Calibri" pitchFamily="34" charset="0"/>
              </a:rPr>
              <a:t>customise the toolbar on applications </a:t>
            </a:r>
            <a:r>
              <a:rPr lang="en-GB" sz="1400" dirty="0">
                <a:latin typeface="Calibri" pitchFamily="34" charset="0"/>
                <a:cs typeface="Calibri" pitchFamily="34" charset="0"/>
              </a:rPr>
              <a:t>and explain the reasons why this is necessary</a:t>
            </a:r>
            <a:r>
              <a:rPr lang="en-GB" sz="1400" dirty="0" smtClean="0">
                <a:latin typeface="Calibri" pitchFamily="34" charset="0"/>
                <a:cs typeface="Calibri" pitchFamily="34" charset="0"/>
              </a:rPr>
              <a:t>.</a:t>
            </a:r>
          </a:p>
          <a:p>
            <a:pPr marL="285750" indent="-285750"/>
            <a:r>
              <a:rPr lang="en-GB" sz="1400" dirty="0" smtClean="0">
                <a:latin typeface="Calibri" pitchFamily="34" charset="0"/>
                <a:cs typeface="Calibri" pitchFamily="34" charset="0"/>
              </a:rPr>
              <a:t>You should demonstrate how to do this on Word, Excel and Powerpoint with t least three customisations each.</a:t>
            </a:r>
            <a:endParaRPr lang="en-GB" sz="14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400" dirty="0" smtClean="0"/>
              <a:t>P6.4 – Configuring a System – Updating and Customising</a:t>
            </a:r>
            <a:endParaRPr lang="en-GB" sz="2400" dirty="0"/>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63602" b="79851"/>
          <a:stretch/>
        </p:blipFill>
        <p:spPr bwMode="auto">
          <a:xfrm>
            <a:off x="6804248" y="736979"/>
            <a:ext cx="2160240" cy="96382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r="68637" b="72388"/>
          <a:stretch/>
        </p:blipFill>
        <p:spPr bwMode="auto">
          <a:xfrm>
            <a:off x="6804249" y="1988840"/>
            <a:ext cx="2160240" cy="141849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04249" y="3717032"/>
            <a:ext cx="2145806" cy="174985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83991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20688"/>
            <a:ext cx="8640960" cy="5760640"/>
          </a:xfrm>
        </p:spPr>
        <p:txBody>
          <a:bodyPr>
            <a:noAutofit/>
          </a:bodyPr>
          <a:lstStyle/>
          <a:p>
            <a:pPr marL="0" indent="0">
              <a:buNone/>
            </a:pPr>
            <a:r>
              <a:rPr lang="en-GB" sz="1600" b="1" dirty="0" smtClean="0">
                <a:latin typeface="Calibri" pitchFamily="34" charset="0"/>
                <a:cs typeface="Calibri" pitchFamily="34" charset="0"/>
              </a:rPr>
              <a:t>P7.1 - Task 11 </a:t>
            </a:r>
            <a:r>
              <a:rPr lang="en-GB" sz="1600" dirty="0" smtClean="0">
                <a:latin typeface="Calibri" pitchFamily="34" charset="0"/>
                <a:cs typeface="Calibri" pitchFamily="34" charset="0"/>
              </a:rPr>
              <a:t>- </a:t>
            </a:r>
            <a:r>
              <a:rPr lang="en-GB" sz="1600" dirty="0">
                <a:solidFill>
                  <a:schemeClr val="dk1"/>
                </a:solidFill>
                <a:latin typeface="Calibri" pitchFamily="34" charset="0"/>
                <a:cs typeface="Calibri" pitchFamily="34" charset="0"/>
              </a:rPr>
              <a:t>Test a configured computer system for </a:t>
            </a:r>
            <a:r>
              <a:rPr lang="en-GB" sz="1600" dirty="0" smtClean="0">
                <a:solidFill>
                  <a:schemeClr val="dk1"/>
                </a:solidFill>
                <a:latin typeface="Calibri" pitchFamily="34" charset="0"/>
                <a:cs typeface="Calibri" pitchFamily="34" charset="0"/>
              </a:rPr>
              <a:t>functionality, </a:t>
            </a:r>
            <a:r>
              <a:rPr lang="en-GB" sz="1600" dirty="0">
                <a:latin typeface="Calibri" pitchFamily="34" charset="0"/>
                <a:cs typeface="Calibri" pitchFamily="34" charset="0"/>
              </a:rPr>
              <a:t>System </a:t>
            </a:r>
            <a:r>
              <a:rPr lang="en-GB" sz="1600" dirty="0" smtClean="0">
                <a:latin typeface="Calibri" pitchFamily="34" charset="0"/>
                <a:cs typeface="Calibri" pitchFamily="34" charset="0"/>
              </a:rPr>
              <a:t>construction </a:t>
            </a:r>
            <a:r>
              <a:rPr lang="en-GB" sz="1600" dirty="0">
                <a:latin typeface="Calibri" pitchFamily="34" charset="0"/>
                <a:cs typeface="Calibri" pitchFamily="34" charset="0"/>
              </a:rPr>
              <a:t>and configured applications.</a:t>
            </a:r>
          </a:p>
          <a:p>
            <a:pPr marL="342900" indent="-342900"/>
            <a:r>
              <a:rPr lang="en-GB" sz="1600" dirty="0" smtClean="0">
                <a:latin typeface="Calibri" pitchFamily="34" charset="0"/>
                <a:cs typeface="Calibri" pitchFamily="34" charset="0"/>
              </a:rPr>
              <a:t>Test could involve the </a:t>
            </a:r>
            <a:r>
              <a:rPr lang="en-GB" sz="1600" dirty="0">
                <a:latin typeface="Calibri" pitchFamily="34" charset="0"/>
                <a:cs typeface="Calibri" pitchFamily="34" charset="0"/>
              </a:rPr>
              <a:t>following areas of the </a:t>
            </a:r>
            <a:r>
              <a:rPr lang="en-GB" sz="1600" dirty="0" smtClean="0">
                <a:latin typeface="Calibri" pitchFamily="34" charset="0"/>
                <a:cs typeface="Calibri" pitchFamily="34" charset="0"/>
              </a:rPr>
              <a:t>system or others of your choice but they must be relevant:</a:t>
            </a:r>
          </a:p>
          <a:p>
            <a:pPr marL="342900" indent="-342900"/>
            <a:endParaRPr lang="en-GB" sz="2400" dirty="0" smtClean="0">
              <a:latin typeface="Calibri" pitchFamily="34" charset="0"/>
              <a:cs typeface="Calibri" pitchFamily="34" charset="0"/>
            </a:endParaRPr>
          </a:p>
          <a:p>
            <a:pPr marL="457200" indent="-457200"/>
            <a:endParaRPr lang="en-GB" sz="1600" dirty="0">
              <a:latin typeface="Calibri" pitchFamily="34" charset="0"/>
              <a:cs typeface="Calibri" pitchFamily="34" charset="0"/>
            </a:endParaRPr>
          </a:p>
          <a:p>
            <a:pPr marL="457200" indent="-457200"/>
            <a:endParaRPr lang="en-GB" sz="1600" dirty="0" smtClean="0">
              <a:latin typeface="Calibri" pitchFamily="34" charset="0"/>
              <a:cs typeface="Calibri" pitchFamily="34" charset="0"/>
            </a:endParaRPr>
          </a:p>
          <a:p>
            <a:pPr marL="457200" indent="-457200"/>
            <a:endParaRPr lang="en-GB" sz="1600" dirty="0">
              <a:latin typeface="Calibri" pitchFamily="34" charset="0"/>
              <a:cs typeface="Calibri" pitchFamily="34" charset="0"/>
            </a:endParaRPr>
          </a:p>
          <a:p>
            <a:pPr marL="342900" indent="-342900">
              <a:spcBef>
                <a:spcPts val="0"/>
              </a:spcBef>
              <a:spcAft>
                <a:spcPts val="600"/>
              </a:spcAft>
              <a:defRPr/>
            </a:pPr>
            <a:r>
              <a:rPr lang="en-GB" sz="1600" b="1" u="sng" dirty="0" smtClean="0">
                <a:latin typeface="Calibri" pitchFamily="34" charset="0"/>
                <a:cs typeface="Calibri" pitchFamily="34" charset="0"/>
              </a:rPr>
              <a:t>Test </a:t>
            </a:r>
            <a:r>
              <a:rPr lang="en-GB" sz="1600" b="1" u="sng" dirty="0">
                <a:latin typeface="Calibri" pitchFamily="34" charset="0"/>
                <a:cs typeface="Calibri" pitchFamily="34" charset="0"/>
              </a:rPr>
              <a:t>Data Type:</a:t>
            </a:r>
          </a:p>
          <a:p>
            <a:pPr marL="620713" lvl="1">
              <a:spcBef>
                <a:spcPts val="0"/>
              </a:spcBef>
              <a:spcAft>
                <a:spcPts val="600"/>
              </a:spcAft>
              <a:buFont typeface="+mj-lt"/>
              <a:buAutoNum type="arabicPeriod"/>
              <a:defRPr/>
            </a:pPr>
            <a:r>
              <a:rPr lang="en-GB" sz="1600" dirty="0">
                <a:latin typeface="Calibri" pitchFamily="34" charset="0"/>
                <a:cs typeface="Calibri" pitchFamily="34" charset="0"/>
              </a:rPr>
              <a:t>Operational </a:t>
            </a:r>
            <a:r>
              <a:rPr lang="en-GB" sz="1600" b="1" dirty="0">
                <a:latin typeface="Calibri" pitchFamily="34" charset="0"/>
                <a:cs typeface="Calibri" pitchFamily="34" charset="0"/>
              </a:rPr>
              <a:t>(No data as such)</a:t>
            </a:r>
          </a:p>
          <a:p>
            <a:pPr marL="620713" lvl="1">
              <a:spcBef>
                <a:spcPts val="0"/>
              </a:spcBef>
              <a:spcAft>
                <a:spcPts val="600"/>
              </a:spcAft>
              <a:buFont typeface="+mj-lt"/>
              <a:buAutoNum type="arabicPeriod"/>
              <a:defRPr/>
            </a:pPr>
            <a:r>
              <a:rPr lang="en-GB" sz="1600" dirty="0">
                <a:latin typeface="Calibri" pitchFamily="34" charset="0"/>
                <a:cs typeface="Calibri" pitchFamily="34" charset="0"/>
              </a:rPr>
              <a:t>Normal </a:t>
            </a:r>
            <a:r>
              <a:rPr lang="en-GB" sz="1600" b="1" dirty="0">
                <a:latin typeface="Calibri" pitchFamily="34" charset="0"/>
                <a:cs typeface="Calibri" pitchFamily="34" charset="0"/>
              </a:rPr>
              <a:t>(What you would expect to be used)</a:t>
            </a:r>
          </a:p>
          <a:p>
            <a:pPr marL="620713" lvl="1">
              <a:spcBef>
                <a:spcPts val="0"/>
              </a:spcBef>
              <a:spcAft>
                <a:spcPts val="600"/>
              </a:spcAft>
              <a:buFont typeface="+mj-lt"/>
              <a:buAutoNum type="arabicPeriod"/>
              <a:defRPr/>
            </a:pPr>
            <a:r>
              <a:rPr lang="en-GB" sz="1600" dirty="0">
                <a:latin typeface="Calibri" pitchFamily="34" charset="0"/>
                <a:cs typeface="Calibri" pitchFamily="34" charset="0"/>
              </a:rPr>
              <a:t>Erroneous </a:t>
            </a:r>
            <a:r>
              <a:rPr lang="en-GB" sz="1600" b="1" dirty="0" smtClean="0">
                <a:latin typeface="Calibri" pitchFamily="34" charset="0"/>
                <a:cs typeface="Calibri" pitchFamily="34" charset="0"/>
              </a:rPr>
              <a:t>(Tests </a:t>
            </a:r>
            <a:r>
              <a:rPr lang="en-GB" sz="1600" b="1" dirty="0">
                <a:latin typeface="Calibri" pitchFamily="34" charset="0"/>
                <a:cs typeface="Calibri" pitchFamily="34" charset="0"/>
              </a:rPr>
              <a:t>that should produce an error) </a:t>
            </a:r>
          </a:p>
          <a:p>
            <a:pPr marL="620713" lvl="1">
              <a:spcBef>
                <a:spcPts val="0"/>
              </a:spcBef>
              <a:spcAft>
                <a:spcPts val="600"/>
              </a:spcAft>
              <a:buFont typeface="+mj-lt"/>
              <a:buAutoNum type="arabicPeriod" startAt="4"/>
              <a:defRPr/>
            </a:pPr>
            <a:r>
              <a:rPr lang="en-GB" sz="1600" dirty="0">
                <a:latin typeface="Calibri" pitchFamily="34" charset="0"/>
                <a:cs typeface="Calibri" pitchFamily="34" charset="0"/>
              </a:rPr>
              <a:t>Boundary </a:t>
            </a:r>
            <a:r>
              <a:rPr lang="en-GB" sz="1600" b="1" dirty="0">
                <a:latin typeface="Calibri" pitchFamily="34" charset="0"/>
                <a:cs typeface="Calibri" pitchFamily="34" charset="0"/>
              </a:rPr>
              <a:t>(Testing to see if the </a:t>
            </a:r>
            <a:r>
              <a:rPr lang="en-GB" sz="1600" b="1" dirty="0" smtClean="0">
                <a:latin typeface="Calibri" pitchFamily="34" charset="0"/>
                <a:cs typeface="Calibri" pitchFamily="34" charset="0"/>
              </a:rPr>
              <a:t>Screen refuses the highest resolution setting)</a:t>
            </a:r>
            <a:endParaRPr lang="en-GB" sz="1600" b="1" dirty="0">
              <a:latin typeface="Calibri" pitchFamily="34" charset="0"/>
              <a:cs typeface="Calibri" pitchFamily="34" charset="0"/>
            </a:endParaRPr>
          </a:p>
          <a:p>
            <a:pPr marL="620713" lvl="1">
              <a:spcBef>
                <a:spcPts val="0"/>
              </a:spcBef>
              <a:spcAft>
                <a:spcPts val="600"/>
              </a:spcAft>
              <a:buFont typeface="+mj-lt"/>
              <a:buAutoNum type="arabicPeriod" startAt="4"/>
              <a:defRPr/>
            </a:pPr>
            <a:r>
              <a:rPr lang="en-GB" sz="1600" dirty="0">
                <a:latin typeface="Calibri" pitchFamily="34" charset="0"/>
                <a:cs typeface="Calibri" pitchFamily="34" charset="0"/>
              </a:rPr>
              <a:t>Extreme </a:t>
            </a:r>
            <a:r>
              <a:rPr lang="en-GB" sz="1600" b="1" dirty="0" smtClean="0">
                <a:latin typeface="Calibri" pitchFamily="34" charset="0"/>
                <a:cs typeface="Calibri" pitchFamily="34" charset="0"/>
              </a:rPr>
              <a:t>(Virus checker, </a:t>
            </a:r>
            <a:r>
              <a:rPr lang="en-GB" sz="1600" b="1" dirty="0" err="1" smtClean="0">
                <a:latin typeface="Calibri" pitchFamily="34" charset="0"/>
                <a:cs typeface="Calibri" pitchFamily="34" charset="0"/>
              </a:rPr>
              <a:t>Defragmentaion</a:t>
            </a:r>
            <a:r>
              <a:rPr lang="en-GB" sz="1600" b="1" dirty="0" smtClean="0">
                <a:latin typeface="Calibri" pitchFamily="34" charset="0"/>
                <a:cs typeface="Calibri" pitchFamily="34" charset="0"/>
              </a:rPr>
              <a:t> or Scandisk)</a:t>
            </a:r>
          </a:p>
          <a:p>
            <a:pPr marL="317500" lvl="1" indent="-317500">
              <a:spcBef>
                <a:spcPts val="0"/>
              </a:spcBef>
              <a:spcAft>
                <a:spcPts val="600"/>
              </a:spcAft>
              <a:buFont typeface="Wingdings 3" pitchFamily="18" charset="2"/>
              <a:buChar char=""/>
              <a:defRPr/>
            </a:pPr>
            <a:r>
              <a:rPr lang="en-GB" sz="1600" dirty="0">
                <a:latin typeface="Calibri" pitchFamily="34" charset="0"/>
                <a:cs typeface="Calibri" pitchFamily="34" charset="0"/>
              </a:rPr>
              <a:t>The learner must evidence that they have tested the configured system for functionality. This must include the use of a test plan/table which shows the tests, the rationale for the choice of tests, expected outcomes, actual outcomes and the results of testing. They should include the retesting of any failures this could be supported by annotated before and after screenshots in evidencing the results of testing. </a:t>
            </a:r>
            <a:endParaRPr lang="en-US" sz="1600" dirty="0">
              <a:latin typeface="Calibri" pitchFamily="34" charset="0"/>
              <a:cs typeface="Calibri" pitchFamily="34" charset="0"/>
            </a:endParaRPr>
          </a:p>
        </p:txBody>
      </p:sp>
      <p:sp>
        <p:nvSpPr>
          <p:cNvPr id="6" name="Title 2"/>
          <p:cNvSpPr>
            <a:spLocks noGrp="1"/>
          </p:cNvSpPr>
          <p:nvPr>
            <p:ph type="title"/>
          </p:nvPr>
        </p:nvSpPr>
        <p:spPr>
          <a:xfrm>
            <a:off x="230832" y="116632"/>
            <a:ext cx="8733656" cy="504056"/>
          </a:xfrm>
        </p:spPr>
        <p:txBody>
          <a:bodyPr>
            <a:noAutofit/>
          </a:bodyPr>
          <a:lstStyle/>
          <a:p>
            <a:r>
              <a:rPr lang="en-GB" sz="2600" dirty="0"/>
              <a:t>P7.1 – Testing the Configures System – Test table</a:t>
            </a:r>
          </a:p>
        </p:txBody>
      </p:sp>
      <p:graphicFrame>
        <p:nvGraphicFramePr>
          <p:cNvPr id="4" name="Table 3"/>
          <p:cNvGraphicFramePr>
            <a:graphicFrameLocks noGrp="1"/>
          </p:cNvGraphicFramePr>
          <p:nvPr>
            <p:extLst>
              <p:ext uri="{D42A27DB-BD31-4B8C-83A1-F6EECF244321}">
                <p14:modId xmlns:p14="http://schemas.microsoft.com/office/powerpoint/2010/main" val="2979052923"/>
              </p:ext>
            </p:extLst>
          </p:nvPr>
        </p:nvGraphicFramePr>
        <p:xfrm>
          <a:off x="179513" y="1772816"/>
          <a:ext cx="8784975" cy="1158240"/>
        </p:xfrm>
        <a:graphic>
          <a:graphicData uri="http://schemas.openxmlformats.org/drawingml/2006/table">
            <a:tbl>
              <a:tblPr firstRow="1" bandRow="1">
                <a:tableStyleId>{69CF1AB2-1976-4502-BF36-3FF5EA218861}</a:tableStyleId>
              </a:tblPr>
              <a:tblGrid>
                <a:gridCol w="1401105"/>
                <a:gridCol w="1476774"/>
                <a:gridCol w="1181419"/>
                <a:gridCol w="1772129"/>
                <a:gridCol w="1255258"/>
                <a:gridCol w="1698290"/>
              </a:tblGrid>
              <a:tr h="370840">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Calibri" panose="020F0502020204030204" pitchFamily="34" charset="0"/>
                          <a:cs typeface="Calibri" pitchFamily="34" charset="0"/>
                        </a:rPr>
                        <a:t>Device</a:t>
                      </a:r>
                      <a:r>
                        <a:rPr lang="en-GB" sz="1600" b="0" baseline="0" dirty="0" smtClean="0">
                          <a:solidFill>
                            <a:schemeClr val="tx1"/>
                          </a:solidFill>
                          <a:latin typeface="Calibri" panose="020F0502020204030204" pitchFamily="34" charset="0"/>
                          <a:cs typeface="Calibri" pitchFamily="34" charset="0"/>
                        </a:rPr>
                        <a:t> Drivers</a:t>
                      </a:r>
                      <a:endParaRPr lang="en-GB" sz="1600" b="0" dirty="0">
                        <a:solidFill>
                          <a:schemeClr val="tx1"/>
                        </a:solidFill>
                        <a:latin typeface="Calibri" panose="020F0502020204030204" pitchFamily="34" charset="0"/>
                        <a:cs typeface="Calibri" pitchFamily="34" charset="0"/>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Calibri" panose="020F0502020204030204" pitchFamily="34" charset="0"/>
                          <a:cs typeface="Calibri" pitchFamily="34" charset="0"/>
                        </a:rPr>
                        <a:t>Account status</a:t>
                      </a:r>
                      <a:endParaRPr lang="en-GB" sz="1600" b="0" dirty="0">
                        <a:solidFill>
                          <a:schemeClr val="tx1"/>
                        </a:solidFill>
                        <a:latin typeface="Calibri" panose="020F0502020204030204" pitchFamily="34" charset="0"/>
                        <a:cs typeface="Calibri" pitchFamily="34" charset="0"/>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latin typeface="Calibri" pitchFamily="34" charset="0"/>
                          <a:cs typeface="Calibri" pitchFamily="34" charset="0"/>
                        </a:rPr>
                        <a:t>BIOS Password</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latin typeface="Calibri" pitchFamily="34" charset="0"/>
                          <a:cs typeface="Calibri" pitchFamily="34" charset="0"/>
                        </a:rPr>
                        <a:t>Screen Resolution and Shortcuts</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latin typeface="Calibri" pitchFamily="34" charset="0"/>
                          <a:cs typeface="Calibri" pitchFamily="34" charset="0"/>
                        </a:rPr>
                        <a:t>Accessibility Options</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latin typeface="Calibri" pitchFamily="34" charset="0"/>
                          <a:cs typeface="Calibri" pitchFamily="34" charset="0"/>
                        </a:rPr>
                        <a:t>Language</a:t>
                      </a:r>
                      <a:r>
                        <a:rPr lang="en-GB" sz="1600" b="0" baseline="0" dirty="0" smtClean="0">
                          <a:latin typeface="Calibri" pitchFamily="34" charset="0"/>
                          <a:cs typeface="Calibri" pitchFamily="34" charset="0"/>
                        </a:rPr>
                        <a:t> Settings</a:t>
                      </a:r>
                      <a:endParaRPr lang="en-GB" sz="1600" b="0" dirty="0" smtClean="0">
                        <a:latin typeface="Calibri" pitchFamily="34" charset="0"/>
                        <a:cs typeface="Calibri" pitchFamily="34" charset="0"/>
                      </a:endParaRPr>
                    </a:p>
                  </a:txBody>
                  <a:tcPr/>
                </a:tc>
              </a:tr>
              <a:tr h="370840">
                <a:tc>
                  <a:txBody>
                    <a:bodyPr/>
                    <a:lstStyle/>
                    <a:p>
                      <a:pPr algn="ctr"/>
                      <a:r>
                        <a:rPr lang="en-GB" sz="1600" b="0" dirty="0" smtClean="0">
                          <a:solidFill>
                            <a:schemeClr val="tx1"/>
                          </a:solidFill>
                          <a:latin typeface="Calibri" panose="020F0502020204030204" pitchFamily="34" charset="0"/>
                          <a:cs typeface="Calibri" pitchFamily="34" charset="0"/>
                        </a:rPr>
                        <a:t>Virus Updates</a:t>
                      </a:r>
                      <a:endParaRPr lang="en-GB" sz="1600" b="0" dirty="0">
                        <a:solidFill>
                          <a:schemeClr val="tx1"/>
                        </a:solidFill>
                        <a:latin typeface="Calibri" panose="020F0502020204030204" pitchFamily="34" charset="0"/>
                        <a:cs typeface="Calibri" pitchFamily="34" charset="0"/>
                      </a:endParaRPr>
                    </a:p>
                  </a:txBody>
                  <a:tcPr/>
                </a:tc>
                <a:tc>
                  <a:txBody>
                    <a:bodyPr/>
                    <a:lstStyle/>
                    <a:p>
                      <a:pPr algn="ctr"/>
                      <a:r>
                        <a:rPr lang="en-GB" sz="1600" b="0" dirty="0" smtClean="0">
                          <a:solidFill>
                            <a:schemeClr val="tx1"/>
                          </a:solidFill>
                          <a:latin typeface="Calibri" panose="020F0502020204030204" pitchFamily="34" charset="0"/>
                          <a:cs typeface="Calibri" pitchFamily="34" charset="0"/>
                        </a:rPr>
                        <a:t>Firewall Status</a:t>
                      </a:r>
                      <a:endParaRPr lang="en-GB" sz="1600" b="0" dirty="0">
                        <a:solidFill>
                          <a:schemeClr val="tx1"/>
                        </a:solidFill>
                        <a:latin typeface="Calibri" panose="020F0502020204030204" pitchFamily="34" charset="0"/>
                        <a:cs typeface="Calibri" pitchFamily="34" charset="0"/>
                      </a:endParaRPr>
                    </a:p>
                  </a:txBody>
                  <a:tcPr/>
                </a:tc>
                <a:tc>
                  <a:txBody>
                    <a:bodyPr/>
                    <a:lstStyle/>
                    <a:p>
                      <a:pPr algn="ctr"/>
                      <a:r>
                        <a:rPr lang="en-GB" sz="1600" b="0" dirty="0" smtClean="0">
                          <a:solidFill>
                            <a:schemeClr val="tx1"/>
                          </a:solidFill>
                          <a:latin typeface="Calibri" panose="020F0502020204030204" pitchFamily="34" charset="0"/>
                          <a:cs typeface="Calibri" pitchFamily="34" charset="0"/>
                        </a:rPr>
                        <a:t>Customised toolbars</a:t>
                      </a:r>
                      <a:endParaRPr lang="en-GB" sz="1600" b="0" dirty="0">
                        <a:solidFill>
                          <a:schemeClr val="tx1"/>
                        </a:solidFill>
                        <a:latin typeface="Calibri" panose="020F0502020204030204" pitchFamily="34" charset="0"/>
                        <a:cs typeface="Calibri" pitchFamily="34" charset="0"/>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Calibri" panose="020F0502020204030204" pitchFamily="34" charset="0"/>
                          <a:cs typeface="Calibri" pitchFamily="34" charset="0"/>
                        </a:rPr>
                        <a:t>Default File and Folder Locations</a:t>
                      </a:r>
                      <a:endParaRPr lang="en-GB" sz="1600" b="0" dirty="0">
                        <a:solidFill>
                          <a:schemeClr val="tx1"/>
                        </a:solidFill>
                        <a:latin typeface="Calibri" panose="020F0502020204030204" pitchFamily="34" charset="0"/>
                        <a:cs typeface="Calibri" pitchFamily="34" charset="0"/>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Calibri" panose="020F0502020204030204" pitchFamily="34" charset="0"/>
                          <a:cs typeface="Calibri" pitchFamily="34" charset="0"/>
                        </a:rPr>
                        <a:t>Start</a:t>
                      </a:r>
                      <a:r>
                        <a:rPr lang="en-GB" sz="1600" b="0" baseline="0" dirty="0" smtClean="0">
                          <a:solidFill>
                            <a:schemeClr val="tx1"/>
                          </a:solidFill>
                          <a:latin typeface="Calibri" panose="020F0502020204030204" pitchFamily="34" charset="0"/>
                          <a:cs typeface="Calibri" pitchFamily="34" charset="0"/>
                        </a:rPr>
                        <a:t> up options</a:t>
                      </a:r>
                      <a:endParaRPr lang="en-GB" sz="1600" b="0" dirty="0">
                        <a:solidFill>
                          <a:schemeClr val="tx1"/>
                        </a:solidFill>
                        <a:latin typeface="Calibri" panose="020F0502020204030204" pitchFamily="34" charset="0"/>
                        <a:cs typeface="Calibri" pitchFamily="34" charset="0"/>
                      </a:endParaRPr>
                    </a:p>
                  </a:txBody>
                  <a:tcPr/>
                </a:tc>
                <a:tc>
                  <a:txBody>
                    <a:bodyPr/>
                    <a:lstStyle/>
                    <a:p>
                      <a:pPr algn="ctr"/>
                      <a:r>
                        <a:rPr lang="en-GB" sz="1600" b="0" dirty="0" smtClean="0">
                          <a:solidFill>
                            <a:schemeClr val="tx1"/>
                          </a:solidFill>
                          <a:latin typeface="Calibri" panose="020F0502020204030204" pitchFamily="34" charset="0"/>
                          <a:cs typeface="Calibri" pitchFamily="34" charset="0"/>
                        </a:rPr>
                        <a:t>Scandisk and Defragmentation</a:t>
                      </a:r>
                      <a:endParaRPr lang="en-GB" sz="1600" b="0" dirty="0">
                        <a:solidFill>
                          <a:schemeClr val="tx1"/>
                        </a:solidFill>
                        <a:latin typeface="Calibri" panose="020F0502020204030204" pitchFamily="34" charset="0"/>
                        <a:cs typeface="Calibri" pitchFamily="34" charset="0"/>
                      </a:endParaRPr>
                    </a:p>
                  </a:txBody>
                  <a:tcPr/>
                </a:tc>
              </a:tr>
            </a:tbl>
          </a:graphicData>
        </a:graphic>
      </p:graphicFrame>
    </p:spTree>
    <p:extLst>
      <p:ext uri="{BB962C8B-B14F-4D97-AF65-F5344CB8AC3E}">
        <p14:creationId xmlns:p14="http://schemas.microsoft.com/office/powerpoint/2010/main" val="5840652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91218561"/>
              </p:ext>
            </p:extLst>
          </p:nvPr>
        </p:nvGraphicFramePr>
        <p:xfrm>
          <a:off x="214282" y="836712"/>
          <a:ext cx="8686796" cy="3261360"/>
        </p:xfrm>
        <a:graphic>
          <a:graphicData uri="http://schemas.openxmlformats.org/drawingml/2006/table">
            <a:tbl>
              <a:tblPr firstRow="1" bandRow="1">
                <a:tableStyleId>{5C22544A-7EE6-4342-B048-85BDC9FD1C3A}</a:tableStyleId>
              </a:tblPr>
              <a:tblGrid>
                <a:gridCol w="846967"/>
                <a:gridCol w="1127858"/>
                <a:gridCol w="1127858"/>
                <a:gridCol w="939882"/>
                <a:gridCol w="1629128"/>
                <a:gridCol w="1002540"/>
                <a:gridCol w="932715"/>
                <a:gridCol w="1079848"/>
              </a:tblGrid>
              <a:tr h="370840">
                <a:tc>
                  <a:txBody>
                    <a:bodyPr/>
                    <a:lstStyle/>
                    <a:p>
                      <a:pPr algn="ctr"/>
                      <a:r>
                        <a:rPr lang="en-GB" sz="1400" dirty="0" smtClean="0">
                          <a:solidFill>
                            <a:schemeClr val="tx1"/>
                          </a:solidFill>
                          <a:latin typeface="Calibri" pitchFamily="34" charset="0"/>
                          <a:cs typeface="Calibri" pitchFamily="34" charset="0"/>
                        </a:rPr>
                        <a:t>Test</a:t>
                      </a:r>
                      <a:r>
                        <a:rPr lang="en-GB" sz="1400" baseline="0" dirty="0" smtClean="0">
                          <a:solidFill>
                            <a:schemeClr val="tx1"/>
                          </a:solidFill>
                          <a:latin typeface="Calibri" pitchFamily="34" charset="0"/>
                          <a:cs typeface="Calibri" pitchFamily="34" charset="0"/>
                        </a:rPr>
                        <a:t> Number</a:t>
                      </a:r>
                      <a:endParaRPr lang="en-GB" sz="1400" dirty="0">
                        <a:solidFill>
                          <a:schemeClr val="tx1"/>
                        </a:solidFill>
                        <a:latin typeface="Calibri" pitchFamily="34" charset="0"/>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Type of</a:t>
                      </a:r>
                      <a:r>
                        <a:rPr kumimoji="0" lang="en-GB" sz="1400" b="1" kern="1200" baseline="0" dirty="0" smtClean="0">
                          <a:solidFill>
                            <a:schemeClr val="tx1"/>
                          </a:solidFill>
                          <a:latin typeface="Calibri" pitchFamily="34" charset="0"/>
                          <a:ea typeface="+mn-ea"/>
                          <a:cs typeface="Calibri" pitchFamily="34" charset="0"/>
                        </a:rPr>
                        <a:t> Test</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What Am I Testing</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Where Am I Testing?</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What Am I Expecting To Happen</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What Did Happen</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lang="en-GB" sz="1400" dirty="0" smtClean="0">
                          <a:solidFill>
                            <a:schemeClr val="tx1"/>
                          </a:solidFill>
                          <a:latin typeface="Calibri" pitchFamily="34" charset="0"/>
                          <a:cs typeface="Calibri" pitchFamily="34" charset="0"/>
                        </a:rPr>
                        <a:t>Action Taken</a:t>
                      </a:r>
                      <a:endParaRPr lang="en-GB" sz="1400" dirty="0">
                        <a:solidFill>
                          <a:schemeClr val="tx1"/>
                        </a:solidFill>
                        <a:latin typeface="Calibri" pitchFamily="34" charset="0"/>
                        <a:cs typeface="Calibri" pitchFamily="34" charset="0"/>
                      </a:endParaRPr>
                    </a:p>
                  </a:txBody>
                  <a:tcPr anchor="ctr"/>
                </a:tc>
                <a:tc>
                  <a:txBody>
                    <a:bodyPr/>
                    <a:lstStyle/>
                    <a:p>
                      <a:pPr algn="ctr"/>
                      <a:r>
                        <a:rPr lang="en-GB" sz="1400" dirty="0" smtClean="0">
                          <a:solidFill>
                            <a:schemeClr val="tx1"/>
                          </a:solidFill>
                          <a:latin typeface="Calibri" pitchFamily="34" charset="0"/>
                          <a:cs typeface="Calibri" pitchFamily="34" charset="0"/>
                        </a:rPr>
                        <a:t>Evidence</a:t>
                      </a:r>
                      <a:endParaRPr lang="en-GB" sz="1400" dirty="0">
                        <a:solidFill>
                          <a:schemeClr val="tx1"/>
                        </a:solidFill>
                        <a:latin typeface="Calibri" pitchFamily="34" charset="0"/>
                        <a:cs typeface="Calibri" pitchFamily="34" charset="0"/>
                      </a:endParaRPr>
                    </a:p>
                  </a:txBody>
                  <a:tcPr anchor="ctr"/>
                </a:tc>
              </a:tr>
              <a:tr h="370840">
                <a:tc>
                  <a:txBody>
                    <a:bodyPr/>
                    <a:lstStyle/>
                    <a:p>
                      <a:r>
                        <a:rPr lang="en-GB" sz="1400" dirty="0" smtClean="0">
                          <a:solidFill>
                            <a:schemeClr val="tx1"/>
                          </a:solidFill>
                          <a:latin typeface="Calibri" pitchFamily="34" charset="0"/>
                          <a:cs typeface="Calibri" pitchFamily="34" charset="0"/>
                        </a:rPr>
                        <a:t>1</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Normal</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English</a:t>
                      </a:r>
                      <a:r>
                        <a:rPr lang="en-GB" sz="1400" baseline="0" dirty="0" smtClean="0">
                          <a:solidFill>
                            <a:schemeClr val="tx1"/>
                          </a:solidFill>
                          <a:latin typeface="Calibri" pitchFamily="34" charset="0"/>
                          <a:cs typeface="Calibri" pitchFamily="34" charset="0"/>
                        </a:rPr>
                        <a:t> Dictionary in Word</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Word</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When I spell colour in Word it</a:t>
                      </a:r>
                      <a:r>
                        <a:rPr lang="en-GB" sz="1400" baseline="0" dirty="0" smtClean="0">
                          <a:solidFill>
                            <a:schemeClr val="tx1"/>
                          </a:solidFill>
                          <a:latin typeface="Calibri" pitchFamily="34" charset="0"/>
                          <a:cs typeface="Calibri" pitchFamily="34" charset="0"/>
                        </a:rPr>
                        <a:t> should not appear as a spelling mistake because of the dictionary set to US</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Spelling was correct for English Dictionary</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None needed</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Print screen</a:t>
                      </a:r>
                      <a:r>
                        <a:rPr lang="en-GB" sz="1400" baseline="0" dirty="0" smtClean="0">
                          <a:solidFill>
                            <a:schemeClr val="tx1"/>
                          </a:solidFill>
                          <a:latin typeface="Calibri" pitchFamily="34" charset="0"/>
                          <a:cs typeface="Calibri" pitchFamily="34" charset="0"/>
                        </a:rPr>
                        <a:t> 1 and 2</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a:txBody>
                    <a:bodyPr/>
                    <a:lstStyle/>
                    <a:p>
                      <a:r>
                        <a:rPr lang="en-GB" sz="1400" dirty="0" smtClean="0">
                          <a:solidFill>
                            <a:schemeClr val="tx1"/>
                          </a:solidFill>
                          <a:latin typeface="Calibri" pitchFamily="34" charset="0"/>
                          <a:cs typeface="Calibri" pitchFamily="34" charset="0"/>
                        </a:rPr>
                        <a:t>2</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Did not work therefor…</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Explain the</a:t>
                      </a:r>
                      <a:r>
                        <a:rPr lang="en-GB" sz="1400" baseline="0" dirty="0" smtClean="0">
                          <a:solidFill>
                            <a:schemeClr val="tx1"/>
                          </a:solidFill>
                          <a:latin typeface="Calibri" pitchFamily="34" charset="0"/>
                          <a:cs typeface="Calibri" pitchFamily="34" charset="0"/>
                        </a:rPr>
                        <a:t> fix made</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Evidence the</a:t>
                      </a:r>
                      <a:r>
                        <a:rPr lang="en-GB" sz="1400" baseline="0" dirty="0" smtClean="0">
                          <a:solidFill>
                            <a:schemeClr val="tx1"/>
                          </a:solidFill>
                          <a:latin typeface="Calibri" pitchFamily="34" charset="0"/>
                          <a:cs typeface="Calibri" pitchFamily="34" charset="0"/>
                        </a:rPr>
                        <a:t> failure of the test and fixes applied</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sp>
        <p:nvSpPr>
          <p:cNvPr id="21" name="Title 2"/>
          <p:cNvSpPr>
            <a:spLocks noGrp="1"/>
          </p:cNvSpPr>
          <p:nvPr>
            <p:ph type="title"/>
          </p:nvPr>
        </p:nvSpPr>
        <p:spPr>
          <a:xfrm>
            <a:off x="230832" y="116632"/>
            <a:ext cx="8733656" cy="504056"/>
          </a:xfrm>
        </p:spPr>
        <p:txBody>
          <a:bodyPr>
            <a:noAutofit/>
          </a:bodyPr>
          <a:lstStyle/>
          <a:p>
            <a:r>
              <a:rPr lang="en-GB" sz="2600" dirty="0"/>
              <a:t>P</a:t>
            </a:r>
            <a:r>
              <a:rPr lang="en-GB" sz="2600" dirty="0" smtClean="0"/>
              <a:t>7.1 – Testing the Configures System – Test table</a:t>
            </a:r>
            <a:endParaRPr lang="en-GB" sz="2600" dirty="0"/>
          </a:p>
        </p:txBody>
      </p:sp>
      <p:sp>
        <p:nvSpPr>
          <p:cNvPr id="22" name="Content Placeholder 2"/>
          <p:cNvSpPr txBox="1">
            <a:spLocks/>
          </p:cNvSpPr>
          <p:nvPr/>
        </p:nvSpPr>
        <p:spPr>
          <a:xfrm>
            <a:off x="179512" y="4293096"/>
            <a:ext cx="8640960" cy="1872208"/>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342900" indent="-342900"/>
            <a:r>
              <a:rPr lang="en-GB" sz="2000" dirty="0" smtClean="0">
                <a:latin typeface="Calibri" pitchFamily="34" charset="0"/>
                <a:cs typeface="Calibri" pitchFamily="34" charset="0"/>
              </a:rPr>
              <a:t>The tests need to be varied, there needs to be tests done of Hardware, utilities and Software so you should expect about 15 tests altogether of which repairs should be made to at least two of them.</a:t>
            </a:r>
          </a:p>
          <a:p>
            <a:pPr marL="342900" indent="-342900"/>
            <a:r>
              <a:rPr lang="en-GB" sz="2000" dirty="0" smtClean="0">
                <a:latin typeface="Calibri" pitchFamily="34" charset="0"/>
                <a:cs typeface="Calibri" pitchFamily="34" charset="0"/>
              </a:rPr>
              <a:t>The page should be landscape for the test table and portrait for the evidence, at least 2 print screens for each test, 3 for the repair, before and after evidence needs to be provided for those that do not require repairing.</a:t>
            </a:r>
          </a:p>
        </p:txBody>
      </p:sp>
    </p:spTree>
    <p:extLst>
      <p:ext uri="{BB962C8B-B14F-4D97-AF65-F5344CB8AC3E}">
        <p14:creationId xmlns:p14="http://schemas.microsoft.com/office/powerpoint/2010/main" val="972484511"/>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7"/>
            <a:ext cx="8784976" cy="5760639"/>
          </a:xfrm>
        </p:spPr>
        <p:txBody>
          <a:bodyPr>
            <a:noAutofit/>
          </a:bodyPr>
          <a:lstStyle/>
          <a:p>
            <a:pPr marL="273050" indent="-273050"/>
            <a:r>
              <a:rPr lang="en-GB" sz="1600" dirty="0" smtClean="0">
                <a:latin typeface="Calibri" pitchFamily="34" charset="0"/>
                <a:cs typeface="Calibri" pitchFamily="34" charset="0"/>
              </a:rPr>
              <a:t>Now that the System Setup is complete and saved, the client would like to gauge customer reaction and opinion on the suitability of the product. They would like a range of qualitative and quantitative questions that gathers opinion as well as measurable reaction. This questionnaire needs to be specific about the following options:</a:t>
            </a:r>
          </a:p>
          <a:p>
            <a:pPr marL="273050" indent="-273050"/>
            <a:endParaRPr lang="en-GB" sz="1600" dirty="0" smtClean="0">
              <a:latin typeface="Calibri" pitchFamily="34" charset="0"/>
              <a:cs typeface="Calibri" pitchFamily="34" charset="0"/>
            </a:endParaRPr>
          </a:p>
          <a:p>
            <a:pPr marL="360363" indent="-360363"/>
            <a:endParaRPr lang="en-GB" sz="1600" dirty="0" smtClean="0">
              <a:latin typeface="Calibri" pitchFamily="34" charset="0"/>
              <a:cs typeface="Calibri" pitchFamily="34" charset="0"/>
            </a:endParaRPr>
          </a:p>
          <a:p>
            <a:pPr marL="360363" indent="-360363"/>
            <a:endParaRPr lang="en-GB" sz="1600" dirty="0">
              <a:latin typeface="Calibri" pitchFamily="34" charset="0"/>
              <a:cs typeface="Calibri" pitchFamily="34" charset="0"/>
            </a:endParaRPr>
          </a:p>
          <a:p>
            <a:pPr marL="360363" indent="-360363"/>
            <a:r>
              <a:rPr lang="en-GB" sz="1600" dirty="0" smtClean="0">
                <a:latin typeface="Calibri" pitchFamily="34" charset="0"/>
                <a:cs typeface="Calibri" pitchFamily="34" charset="0"/>
              </a:rPr>
              <a:t>The feedback also needs to indicate improvements the interviewees could suggest that would make the System more functional to them.</a:t>
            </a:r>
          </a:p>
          <a:p>
            <a:pPr marL="0" indent="0">
              <a:buNone/>
            </a:pPr>
            <a:r>
              <a:rPr lang="en-GB" sz="1600" b="1" dirty="0" smtClean="0">
                <a:latin typeface="Calibri" pitchFamily="34" charset="0"/>
                <a:cs typeface="Calibri" pitchFamily="34" charset="0"/>
              </a:rPr>
              <a:t>P7.2 - </a:t>
            </a:r>
            <a:r>
              <a:rPr lang="en-GB" sz="1600" b="1" dirty="0">
                <a:latin typeface="Calibri" pitchFamily="34" charset="0"/>
                <a:cs typeface="Calibri" pitchFamily="34" charset="0"/>
              </a:rPr>
              <a:t>Task </a:t>
            </a:r>
            <a:r>
              <a:rPr lang="en-GB" sz="1600" b="1" dirty="0" smtClean="0">
                <a:latin typeface="Calibri" pitchFamily="34" charset="0"/>
                <a:cs typeface="Calibri" pitchFamily="34" charset="0"/>
              </a:rPr>
              <a:t>12 </a:t>
            </a:r>
            <a:r>
              <a:rPr lang="en-GB" sz="1600" b="1" dirty="0">
                <a:latin typeface="Calibri" pitchFamily="34" charset="0"/>
                <a:cs typeface="Calibri" pitchFamily="34" charset="0"/>
              </a:rPr>
              <a:t>– </a:t>
            </a:r>
            <a:r>
              <a:rPr lang="en-GB" sz="1600" dirty="0" smtClean="0">
                <a:latin typeface="Calibri" pitchFamily="34" charset="0"/>
                <a:cs typeface="Calibri" pitchFamily="34" charset="0"/>
              </a:rPr>
              <a:t>Conduct </a:t>
            </a:r>
            <a:r>
              <a:rPr lang="en-GB" sz="1600" dirty="0">
                <a:latin typeface="Calibri" pitchFamily="34" charset="0"/>
                <a:cs typeface="Calibri" pitchFamily="34" charset="0"/>
              </a:rPr>
              <a:t>and collect Peer </a:t>
            </a:r>
            <a:r>
              <a:rPr lang="en-GB" sz="1600" dirty="0" smtClean="0">
                <a:latin typeface="Calibri" pitchFamily="34" charset="0"/>
                <a:cs typeface="Calibri" pitchFamily="34" charset="0"/>
              </a:rPr>
              <a:t>feedback on the System Setup and Configuration with the purpose of improving their quality and usability for the target audience.</a:t>
            </a:r>
            <a:endParaRPr lang="en-GB" sz="1600" dirty="0">
              <a:latin typeface="Calibri" pitchFamily="34" charset="0"/>
              <a:cs typeface="Calibri" pitchFamily="34" charset="0"/>
            </a:endParaRPr>
          </a:p>
          <a:p>
            <a:pPr marL="273050" indent="-273050"/>
            <a:r>
              <a:rPr lang="en-GB" sz="1600" dirty="0" smtClean="0">
                <a:latin typeface="Calibri" pitchFamily="34" charset="0"/>
                <a:cs typeface="Calibri" pitchFamily="34" charset="0"/>
              </a:rPr>
              <a:t>Construct </a:t>
            </a:r>
            <a:r>
              <a:rPr lang="en-GB" sz="1600" dirty="0">
                <a:latin typeface="Calibri" pitchFamily="34" charset="0"/>
                <a:cs typeface="Calibri" pitchFamily="34" charset="0"/>
              </a:rPr>
              <a:t>a questionnaire or survey with a mixture of open </a:t>
            </a:r>
            <a:r>
              <a:rPr lang="en-GB" sz="1600" dirty="0" smtClean="0">
                <a:latin typeface="Calibri" pitchFamily="34" charset="0"/>
                <a:cs typeface="Calibri" pitchFamily="34" charset="0"/>
              </a:rPr>
              <a:t>and </a:t>
            </a:r>
            <a:r>
              <a:rPr lang="en-GB" sz="1600" dirty="0">
                <a:latin typeface="Calibri" pitchFamily="34" charset="0"/>
                <a:cs typeface="Calibri" pitchFamily="34" charset="0"/>
              </a:rPr>
              <a:t>closed questions to get feedback from </a:t>
            </a:r>
            <a:r>
              <a:rPr lang="en-GB" sz="1600" dirty="0" smtClean="0">
                <a:latin typeface="Calibri" pitchFamily="34" charset="0"/>
                <a:cs typeface="Calibri" pitchFamily="34" charset="0"/>
              </a:rPr>
              <a:t>at least 3 users. Ensure </a:t>
            </a:r>
            <a:r>
              <a:rPr lang="en-GB" sz="1600" dirty="0">
                <a:latin typeface="Calibri" pitchFamily="34" charset="0"/>
                <a:cs typeface="Calibri" pitchFamily="34" charset="0"/>
              </a:rPr>
              <a:t>you cover a range of </a:t>
            </a:r>
            <a:r>
              <a:rPr lang="en-GB" sz="1600" dirty="0" smtClean="0">
                <a:latin typeface="Calibri" pitchFamily="34" charset="0"/>
                <a:cs typeface="Calibri" pitchFamily="34" charset="0"/>
              </a:rPr>
              <a:t>the highlighted elements</a:t>
            </a:r>
            <a:r>
              <a:rPr lang="en-GB" sz="1600" dirty="0">
                <a:latin typeface="Calibri" pitchFamily="34" charset="0"/>
                <a:cs typeface="Calibri" pitchFamily="34" charset="0"/>
              </a:rPr>
              <a:t>.  Ensure your evaluators refer to specific areas of your </a:t>
            </a:r>
            <a:r>
              <a:rPr lang="en-GB" sz="1600" dirty="0" smtClean="0">
                <a:latin typeface="Calibri" pitchFamily="34" charset="0"/>
                <a:cs typeface="Calibri" pitchFamily="34" charset="0"/>
              </a:rPr>
              <a:t>System setup. This </a:t>
            </a:r>
            <a:r>
              <a:rPr lang="en-GB" sz="1600" dirty="0">
                <a:latin typeface="Calibri" pitchFamily="34" charset="0"/>
                <a:cs typeface="Calibri" pitchFamily="34" charset="0"/>
              </a:rPr>
              <a:t>could be typed up or written </a:t>
            </a:r>
            <a:r>
              <a:rPr lang="en-GB" sz="1600" dirty="0" smtClean="0">
                <a:latin typeface="Calibri" pitchFamily="34" charset="0"/>
                <a:cs typeface="Calibri" pitchFamily="34" charset="0"/>
              </a:rPr>
              <a:t> but do not </a:t>
            </a:r>
            <a:r>
              <a:rPr lang="en-GB" sz="1600" dirty="0">
                <a:latin typeface="Calibri" pitchFamily="34" charset="0"/>
                <a:cs typeface="Calibri" pitchFamily="34" charset="0"/>
              </a:rPr>
              <a:t>lose the </a:t>
            </a:r>
            <a:r>
              <a:rPr lang="en-GB" sz="1600" dirty="0" smtClean="0">
                <a:latin typeface="Calibri" pitchFamily="34" charset="0"/>
                <a:cs typeface="Calibri" pitchFamily="34" charset="0"/>
              </a:rPr>
              <a:t>originals.</a:t>
            </a:r>
          </a:p>
          <a:p>
            <a:pPr marL="0" indent="0">
              <a:buNone/>
            </a:pPr>
            <a:r>
              <a:rPr lang="en-GB" sz="1600" b="1" dirty="0" smtClean="0">
                <a:latin typeface="Calibri" pitchFamily="34" charset="0"/>
                <a:cs typeface="Calibri" pitchFamily="34" charset="0"/>
              </a:rPr>
              <a:t>M3.1 </a:t>
            </a:r>
            <a:r>
              <a:rPr lang="en-GB" sz="1600" b="1" dirty="0">
                <a:latin typeface="Calibri" pitchFamily="34" charset="0"/>
                <a:cs typeface="Calibri" pitchFamily="34" charset="0"/>
              </a:rPr>
              <a:t>- Task </a:t>
            </a:r>
            <a:r>
              <a:rPr lang="en-GB" sz="1600" b="1" dirty="0" smtClean="0">
                <a:latin typeface="Calibri" pitchFamily="34" charset="0"/>
                <a:cs typeface="Calibri" pitchFamily="34" charset="0"/>
              </a:rPr>
              <a:t>13 </a:t>
            </a:r>
            <a:r>
              <a:rPr lang="en-GB" sz="1600" b="1" dirty="0">
                <a:latin typeface="Calibri" pitchFamily="34" charset="0"/>
                <a:cs typeface="Calibri" pitchFamily="34" charset="0"/>
              </a:rPr>
              <a:t>– </a:t>
            </a:r>
            <a:r>
              <a:rPr lang="en-GB" sz="1600" dirty="0">
                <a:solidFill>
                  <a:schemeClr val="dk1"/>
                </a:solidFill>
                <a:latin typeface="Calibri" pitchFamily="34" charset="0"/>
                <a:cs typeface="Calibri" pitchFamily="34" charset="0"/>
              </a:rPr>
              <a:t>Analyse the test results identifying any </a:t>
            </a:r>
            <a:r>
              <a:rPr lang="en-GB" sz="1600" dirty="0" smtClean="0">
                <a:solidFill>
                  <a:schemeClr val="dk1"/>
                </a:solidFill>
                <a:latin typeface="Calibri" pitchFamily="34" charset="0"/>
                <a:cs typeface="Calibri" pitchFamily="34" charset="0"/>
              </a:rPr>
              <a:t>discrepancies</a:t>
            </a:r>
            <a:r>
              <a:rPr lang="en-GB" sz="1600" dirty="0" smtClean="0">
                <a:latin typeface="Calibri" pitchFamily="34" charset="0"/>
                <a:cs typeface="Calibri" pitchFamily="34" charset="0"/>
              </a:rPr>
              <a:t>, catalogue and present the results and your synopsis of the qualitative comments.</a:t>
            </a:r>
            <a:endParaRPr lang="en-GB" sz="1600" dirty="0">
              <a:latin typeface="Calibri" pitchFamily="34" charset="0"/>
              <a:cs typeface="Calibri" pitchFamily="34" charset="0"/>
            </a:endParaRPr>
          </a:p>
          <a:p>
            <a:pPr marL="273050" indent="-273050"/>
            <a:r>
              <a:rPr lang="en-GB" sz="1600" dirty="0" smtClean="0">
                <a:latin typeface="Calibri" pitchFamily="34" charset="0"/>
                <a:cs typeface="Calibri" pitchFamily="34" charset="0"/>
              </a:rPr>
              <a:t>For this you will need to average the quantitative responses (those with yes/no/ ratings etc.) and discuss these. You will also need to show the qualitative responses and comment on each of these in relation to the appeal to your audience. </a:t>
            </a:r>
            <a:r>
              <a:rPr lang="en-GB" sz="1600" dirty="0">
                <a:latin typeface="Calibri" pitchFamily="34" charset="0"/>
                <a:cs typeface="Calibri" pitchFamily="34" charset="0"/>
              </a:rPr>
              <a:t>Explanation needs to be given on the Feedback received, how it will improve the </a:t>
            </a:r>
            <a:r>
              <a:rPr lang="en-GB" sz="1600" dirty="0" smtClean="0">
                <a:latin typeface="Calibri" pitchFamily="34" charset="0"/>
                <a:cs typeface="Calibri" pitchFamily="34" charset="0"/>
              </a:rPr>
              <a:t>System functionality.</a:t>
            </a:r>
          </a:p>
        </p:txBody>
      </p:sp>
      <p:sp>
        <p:nvSpPr>
          <p:cNvPr id="7" name="Title 2"/>
          <p:cNvSpPr>
            <a:spLocks noGrp="1"/>
          </p:cNvSpPr>
          <p:nvPr>
            <p:ph type="title"/>
          </p:nvPr>
        </p:nvSpPr>
        <p:spPr>
          <a:xfrm>
            <a:off x="179512" y="188640"/>
            <a:ext cx="8733656" cy="360040"/>
          </a:xfrm>
        </p:spPr>
        <p:txBody>
          <a:bodyPr>
            <a:noAutofit/>
          </a:bodyPr>
          <a:lstStyle/>
          <a:p>
            <a:r>
              <a:rPr lang="en-GB" sz="3000" dirty="0" smtClean="0"/>
              <a:t>P7.2 – User Testing a System – User Feedback</a:t>
            </a:r>
            <a:endParaRPr lang="en-GB" sz="3000" dirty="0"/>
          </a:p>
        </p:txBody>
      </p:sp>
      <p:graphicFrame>
        <p:nvGraphicFramePr>
          <p:cNvPr id="6" name="Table 5"/>
          <p:cNvGraphicFramePr>
            <a:graphicFrameLocks noGrp="1"/>
          </p:cNvGraphicFramePr>
          <p:nvPr>
            <p:extLst>
              <p:ext uri="{D42A27DB-BD31-4B8C-83A1-F6EECF244321}">
                <p14:modId xmlns:p14="http://schemas.microsoft.com/office/powerpoint/2010/main" val="631366952"/>
              </p:ext>
            </p:extLst>
          </p:nvPr>
        </p:nvGraphicFramePr>
        <p:xfrm>
          <a:off x="251520" y="1772816"/>
          <a:ext cx="8712968" cy="741680"/>
        </p:xfrm>
        <a:graphic>
          <a:graphicData uri="http://schemas.openxmlformats.org/drawingml/2006/table">
            <a:tbl>
              <a:tblPr firstRow="1" bandRow="1">
                <a:tableStyleId>{5C22544A-7EE6-4342-B048-85BDC9FD1C3A}</a:tableStyleId>
              </a:tblPr>
              <a:tblGrid>
                <a:gridCol w="1368152"/>
                <a:gridCol w="2664296"/>
                <a:gridCol w="1368152"/>
                <a:gridCol w="3312368"/>
              </a:tblGrid>
              <a:tr h="370840">
                <a:tc>
                  <a:txBody>
                    <a:bodyPr/>
                    <a:lstStyle/>
                    <a:p>
                      <a:pPr marL="0" lvl="1" indent="0" algn="ctr">
                        <a:buFont typeface="Arial" pitchFamily="34" charset="0"/>
                        <a:buNone/>
                      </a:pPr>
                      <a:r>
                        <a:rPr lang="en-GB" sz="1600" dirty="0" smtClean="0">
                          <a:latin typeface="Calibri" pitchFamily="34" charset="0"/>
                          <a:cs typeface="Calibri" pitchFamily="34" charset="0"/>
                        </a:rPr>
                        <a:t>Accessibility</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GB" sz="1600" dirty="0" smtClean="0">
                          <a:latin typeface="Calibri" pitchFamily="34" charset="0"/>
                          <a:cs typeface="Calibri" pitchFamily="34" charset="0"/>
                        </a:rPr>
                        <a:t>Ease of Use</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GB" sz="1600" dirty="0" smtClean="0">
                          <a:latin typeface="Calibri" pitchFamily="34" charset="0"/>
                          <a:cs typeface="Calibri" pitchFamily="34" charset="0"/>
                        </a:rPr>
                        <a:t>File Locations</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GB" sz="1600" dirty="0" smtClean="0">
                          <a:latin typeface="Calibri" pitchFamily="34" charset="0"/>
                          <a:cs typeface="Calibri" pitchFamily="34" charset="0"/>
                        </a:rPr>
                        <a:t>Shortcuts and Toolbars</a:t>
                      </a:r>
                    </a:p>
                  </a:txBody>
                  <a:tcPr/>
                </a:tc>
              </a:tr>
              <a:tr h="370840">
                <a:tc>
                  <a:txBody>
                    <a:bodyPr/>
                    <a:lstStyle/>
                    <a:p>
                      <a:pPr marL="0" lvl="1" indent="0" algn="ctr">
                        <a:buFont typeface="Arial" pitchFamily="34" charset="0"/>
                        <a:buNone/>
                      </a:pPr>
                      <a:r>
                        <a:rPr lang="en-GB" sz="1600" dirty="0" smtClean="0">
                          <a:latin typeface="Calibri" pitchFamily="34" charset="0"/>
                          <a:cs typeface="Calibri" pitchFamily="34" charset="0"/>
                        </a:rPr>
                        <a:t>Resolution</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GB" sz="1600" dirty="0" smtClean="0">
                          <a:latin typeface="Calibri" pitchFamily="34" charset="0"/>
                          <a:cs typeface="Calibri" pitchFamily="34" charset="0"/>
                        </a:rPr>
                        <a:t>Quality of Update Instructions</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GB" sz="1600" dirty="0" smtClean="0">
                          <a:latin typeface="Calibri" pitchFamily="34" charset="0"/>
                          <a:cs typeface="Calibri" pitchFamily="34" charset="0"/>
                        </a:rPr>
                        <a:t>Speed</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GB" sz="1600" dirty="0" smtClean="0">
                          <a:latin typeface="Calibri" pitchFamily="34" charset="0"/>
                          <a:cs typeface="Calibri" pitchFamily="34" charset="0"/>
                        </a:rPr>
                        <a:t>Software and Hardware Compatibility</a:t>
                      </a:r>
                    </a:p>
                  </a:txBody>
                  <a:tcPr/>
                </a:tc>
              </a:tr>
            </a:tbl>
          </a:graphicData>
        </a:graphic>
      </p:graphicFrame>
    </p:spTree>
    <p:extLst>
      <p:ext uri="{BB962C8B-B14F-4D97-AF65-F5344CB8AC3E}">
        <p14:creationId xmlns:p14="http://schemas.microsoft.com/office/powerpoint/2010/main" val="31061725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12968" cy="5688632"/>
          </a:xfrm>
        </p:spPr>
        <p:txBody>
          <a:bodyPr>
            <a:noAutofit/>
          </a:bodyPr>
          <a:lstStyle/>
          <a:p>
            <a:pPr marL="255588" indent="-255588"/>
            <a:r>
              <a:rPr lang="en-GB" sz="1800" dirty="0" smtClean="0">
                <a:latin typeface="Calibri" pitchFamily="34" charset="0"/>
                <a:cs typeface="Calibri" pitchFamily="34" charset="0"/>
              </a:rPr>
              <a:t>Use </a:t>
            </a:r>
            <a:r>
              <a:rPr lang="en-GB" sz="1800" dirty="0">
                <a:latin typeface="Calibri" pitchFamily="34" charset="0"/>
                <a:cs typeface="Calibri" pitchFamily="34" charset="0"/>
              </a:rPr>
              <a:t>of </a:t>
            </a:r>
            <a:r>
              <a:rPr lang="en-GB" sz="1800" b="1" dirty="0">
                <a:latin typeface="Calibri" pitchFamily="34" charset="0"/>
                <a:cs typeface="Calibri" pitchFamily="34" charset="0"/>
              </a:rPr>
              <a:t>open </a:t>
            </a:r>
            <a:r>
              <a:rPr lang="en-GB" sz="1800" dirty="0">
                <a:latin typeface="Calibri" pitchFamily="34" charset="0"/>
                <a:cs typeface="Calibri" pitchFamily="34" charset="0"/>
              </a:rPr>
              <a:t>and </a:t>
            </a:r>
            <a:r>
              <a:rPr lang="en-GB" sz="1800" b="1" dirty="0">
                <a:latin typeface="Calibri" pitchFamily="34" charset="0"/>
                <a:cs typeface="Calibri" pitchFamily="34" charset="0"/>
              </a:rPr>
              <a:t>closed</a:t>
            </a:r>
            <a:r>
              <a:rPr lang="en-GB" sz="1800" dirty="0">
                <a:latin typeface="Calibri" pitchFamily="34" charset="0"/>
                <a:cs typeface="Calibri" pitchFamily="34" charset="0"/>
              </a:rPr>
              <a:t> Questions</a:t>
            </a:r>
          </a:p>
          <a:p>
            <a:pPr marL="255588" indent="-255588"/>
            <a:r>
              <a:rPr lang="en-GB" sz="1800" dirty="0">
                <a:latin typeface="Calibri" pitchFamily="34" charset="0"/>
                <a:cs typeface="Calibri" pitchFamily="34" charset="0"/>
              </a:rPr>
              <a:t>Use of </a:t>
            </a:r>
            <a:r>
              <a:rPr lang="en-GB" sz="1800" b="1" dirty="0">
                <a:latin typeface="Calibri" pitchFamily="34" charset="0"/>
                <a:cs typeface="Calibri" pitchFamily="34" charset="0"/>
              </a:rPr>
              <a:t>Quantitative </a:t>
            </a:r>
            <a:r>
              <a:rPr lang="en-GB" sz="1800" dirty="0">
                <a:latin typeface="Calibri" pitchFamily="34" charset="0"/>
                <a:cs typeface="Calibri" pitchFamily="34" charset="0"/>
              </a:rPr>
              <a:t>and</a:t>
            </a:r>
            <a:r>
              <a:rPr lang="en-GB" sz="1800" b="1" dirty="0">
                <a:latin typeface="Calibri" pitchFamily="34" charset="0"/>
                <a:cs typeface="Calibri" pitchFamily="34" charset="0"/>
              </a:rPr>
              <a:t> Qualitative </a:t>
            </a:r>
            <a:r>
              <a:rPr lang="en-GB" sz="1800" dirty="0">
                <a:latin typeface="Calibri" pitchFamily="34" charset="0"/>
                <a:cs typeface="Calibri" pitchFamily="34" charset="0"/>
              </a:rPr>
              <a:t>Questions</a:t>
            </a:r>
          </a:p>
          <a:p>
            <a:pPr marL="255588" indent="-255588"/>
            <a:r>
              <a:rPr lang="en-GB" sz="1800" dirty="0">
                <a:latin typeface="Calibri" pitchFamily="34" charset="0"/>
                <a:cs typeface="Calibri" pitchFamily="34" charset="0"/>
              </a:rPr>
              <a:t>Creating appropriate questions is very important when conducting questionnaires and interviews.  It is therefore important that any questions should be carefully worded as to collect the correct non biased data that is required. Keep in mind why you are collecting data, what is it you want to find out and base your questions around that.</a:t>
            </a:r>
          </a:p>
          <a:p>
            <a:pPr marL="255588" indent="-255588"/>
            <a:r>
              <a:rPr lang="en-GB" sz="1800" b="1" dirty="0">
                <a:latin typeface="Calibri" pitchFamily="34" charset="0"/>
                <a:cs typeface="Calibri" pitchFamily="34" charset="0"/>
              </a:rPr>
              <a:t>Careful questioning</a:t>
            </a:r>
            <a:r>
              <a:rPr lang="en-GB" sz="1800" dirty="0">
                <a:latin typeface="Calibri" pitchFamily="34" charset="0"/>
                <a:cs typeface="Calibri" pitchFamily="34" charset="0"/>
              </a:rPr>
              <a:t> - Questions can be Ambiguous or misunderstood which lead to ambiguous or poor answers where by any data collected would be inaccurate which gives poor or inaccurate conclusions.</a:t>
            </a:r>
          </a:p>
          <a:p>
            <a:pPr marL="255588" indent="-255588"/>
            <a:r>
              <a:rPr lang="en-GB" sz="1800" dirty="0">
                <a:latin typeface="Calibri" pitchFamily="34" charset="0"/>
                <a:cs typeface="Calibri" pitchFamily="34" charset="0"/>
              </a:rPr>
              <a:t>Questions can be open  allowing a range of responses or closed allowing a limited set of answers from a selection:</a:t>
            </a:r>
          </a:p>
          <a:p>
            <a:pPr lvl="1"/>
            <a:r>
              <a:rPr lang="en-GB" sz="1800" b="1" dirty="0">
                <a:latin typeface="Calibri" pitchFamily="34" charset="0"/>
                <a:cs typeface="Calibri" pitchFamily="34" charset="0"/>
              </a:rPr>
              <a:t>Open</a:t>
            </a:r>
            <a:r>
              <a:rPr lang="en-GB" sz="1800" dirty="0">
                <a:latin typeface="Calibri" pitchFamily="34" charset="0"/>
                <a:cs typeface="Calibri" pitchFamily="34" charset="0"/>
              </a:rPr>
              <a:t> questions tend to give more information but are harder to analyse.</a:t>
            </a:r>
          </a:p>
          <a:p>
            <a:pPr lvl="1"/>
            <a:r>
              <a:rPr lang="en-GB" sz="1800" b="1" dirty="0">
                <a:latin typeface="Calibri" pitchFamily="34" charset="0"/>
                <a:cs typeface="Calibri" pitchFamily="34" charset="0"/>
              </a:rPr>
              <a:t>Closed</a:t>
            </a:r>
            <a:r>
              <a:rPr lang="en-GB" sz="1800" dirty="0">
                <a:latin typeface="Calibri" pitchFamily="34" charset="0"/>
                <a:cs typeface="Calibri" pitchFamily="34" charset="0"/>
              </a:rPr>
              <a:t> questions give a range of options  which can be easier to analyse and produce statistics on.</a:t>
            </a:r>
          </a:p>
          <a:p>
            <a:pPr marL="285750" indent="-285750"/>
            <a:r>
              <a:rPr lang="en-GB" sz="1800" dirty="0">
                <a:latin typeface="Calibri" pitchFamily="34" charset="0"/>
                <a:cs typeface="Calibri" pitchFamily="34" charset="0"/>
              </a:rPr>
              <a:t>Questions can also be leading, sometimes this is done intentionally other times subliminally. This can occur subtly by a change of expression or tone of voice or quite overtly like asking a question - You do like video games, don’t you</a:t>
            </a:r>
            <a:r>
              <a:rPr lang="en-GB" sz="1800" dirty="0" smtClean="0">
                <a:latin typeface="Calibri" pitchFamily="34" charset="0"/>
                <a:cs typeface="Calibri" pitchFamily="34" charset="0"/>
              </a:rPr>
              <a:t>?</a:t>
            </a:r>
            <a:endParaRPr lang="en-GB" sz="1800" dirty="0">
              <a:latin typeface="Calibri" pitchFamily="34" charset="0"/>
              <a:cs typeface="Calibri" pitchFamily="34" charset="0"/>
            </a:endParaRPr>
          </a:p>
        </p:txBody>
      </p:sp>
      <p:sp>
        <p:nvSpPr>
          <p:cNvPr id="6" name="Title 2"/>
          <p:cNvSpPr txBox="1">
            <a:spLocks/>
          </p:cNvSpPr>
          <p:nvPr/>
        </p:nvSpPr>
        <p:spPr>
          <a:xfrm>
            <a:off x="179512" y="188640"/>
            <a:ext cx="8733656" cy="36004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000" smtClean="0"/>
              <a:t>P7.2 – User Testing a System – User Feedback</a:t>
            </a:r>
            <a:endParaRPr lang="en-GB" sz="3000" dirty="0"/>
          </a:p>
        </p:txBody>
      </p:sp>
    </p:spTree>
    <p:extLst>
      <p:ext uri="{BB962C8B-B14F-4D97-AF65-F5344CB8AC3E}">
        <p14:creationId xmlns:p14="http://schemas.microsoft.com/office/powerpoint/2010/main" val="3049366469"/>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12968" cy="5760640"/>
          </a:xfrm>
        </p:spPr>
        <p:txBody>
          <a:bodyPr>
            <a:noAutofit/>
          </a:bodyPr>
          <a:lstStyle/>
          <a:p>
            <a:pPr marL="271463" indent="-255588"/>
            <a:r>
              <a:rPr lang="en-GB" sz="2400" dirty="0" smtClean="0">
                <a:latin typeface="Calibri" pitchFamily="34" charset="0"/>
                <a:cs typeface="Calibri" pitchFamily="34" charset="0"/>
              </a:rPr>
              <a:t>The </a:t>
            </a:r>
            <a:r>
              <a:rPr lang="en-GB" sz="2400" dirty="0">
                <a:latin typeface="Calibri" pitchFamily="34" charset="0"/>
                <a:cs typeface="Calibri" pitchFamily="34" charset="0"/>
              </a:rPr>
              <a:t>purpose of this unit is to prepare the learners to undertake part of the role of IT technician. They will investigate a range of hardware components including looking at the technical specifications and how the components work together in a computer system. They will explore at least two types of operating systems and software utility programmes. With the knowledge gained from investigating the components and software the learners will be required to recommend a range of systems to meet different user needs. </a:t>
            </a:r>
          </a:p>
          <a:p>
            <a:pPr marL="271463" indent="-255588"/>
            <a:r>
              <a:rPr lang="en-GB" sz="2400" dirty="0">
                <a:latin typeface="Calibri" pitchFamily="34" charset="0"/>
                <a:cs typeface="Calibri" pitchFamily="34" charset="0"/>
              </a:rPr>
              <a:t>The learners will be expected to have the opportunity to practice the installing hardware and software components, configuring the systems to meet the user’s needs and to test the systems. This unit aims to give learners an understanding of the different components in a computer system and the skills to be able to recommend, set up and maintain computer systems for business use.</a:t>
            </a:r>
            <a:endParaRPr lang="en-GB" sz="2400" i="1"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3400" dirty="0" smtClean="0"/>
              <a:t>LO3 – Computer Systems - Scenario</a:t>
            </a:r>
            <a:endParaRPr lang="en-GB" sz="3400" dirty="0"/>
          </a:p>
        </p:txBody>
      </p:sp>
    </p:spTree>
    <p:extLst>
      <p:ext uri="{BB962C8B-B14F-4D97-AF65-F5344CB8AC3E}">
        <p14:creationId xmlns:p14="http://schemas.microsoft.com/office/powerpoint/2010/main" val="15924784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678198" cy="5832648"/>
          </a:xfrm>
        </p:spPr>
        <p:txBody>
          <a:bodyPr>
            <a:normAutofit fontScale="92500" lnSpcReduction="10000"/>
          </a:bodyPr>
          <a:lstStyle/>
          <a:p>
            <a:pPr marL="255588" indent="-255588"/>
            <a:r>
              <a:rPr lang="en-GB" sz="2000" dirty="0">
                <a:latin typeface="Calibri" pitchFamily="34" charset="0"/>
                <a:cs typeface="Calibri" pitchFamily="34" charset="0"/>
              </a:rPr>
              <a:t>Based on the results of the feedback, you will need to make modifications to your </a:t>
            </a:r>
            <a:r>
              <a:rPr lang="en-GB" sz="2000" dirty="0" smtClean="0">
                <a:latin typeface="Calibri" pitchFamily="34" charset="0"/>
                <a:cs typeface="Calibri" pitchFamily="34" charset="0"/>
              </a:rPr>
              <a:t>System Configuration </a:t>
            </a:r>
            <a:r>
              <a:rPr lang="en-GB" sz="2000" dirty="0">
                <a:latin typeface="Calibri" pitchFamily="34" charset="0"/>
                <a:cs typeface="Calibri" pitchFamily="34" charset="0"/>
              </a:rPr>
              <a:t>in order to improve </a:t>
            </a:r>
            <a:r>
              <a:rPr lang="en-GB" sz="2000" dirty="0" smtClean="0">
                <a:latin typeface="Calibri" pitchFamily="34" charset="0"/>
                <a:cs typeface="Calibri" pitchFamily="34" charset="0"/>
              </a:rPr>
              <a:t>it’s functionality. </a:t>
            </a:r>
            <a:r>
              <a:rPr lang="en-GB" sz="2000" dirty="0">
                <a:latin typeface="Calibri" pitchFamily="34" charset="0"/>
                <a:cs typeface="Calibri" pitchFamily="34" charset="0"/>
              </a:rPr>
              <a:t>At least </a:t>
            </a:r>
            <a:r>
              <a:rPr lang="en-GB" sz="2000" dirty="0" smtClean="0">
                <a:latin typeface="Calibri" pitchFamily="34" charset="0"/>
                <a:cs typeface="Calibri" pitchFamily="34" charset="0"/>
              </a:rPr>
              <a:t>four </a:t>
            </a:r>
            <a:r>
              <a:rPr lang="en-GB" sz="2000" dirty="0">
                <a:latin typeface="Calibri" pitchFamily="34" charset="0"/>
                <a:cs typeface="Calibri" pitchFamily="34" charset="0"/>
              </a:rPr>
              <a:t>changes need to be evidenced and explained </a:t>
            </a:r>
            <a:r>
              <a:rPr lang="en-GB" sz="2000" dirty="0" smtClean="0">
                <a:latin typeface="Calibri" pitchFamily="34" charset="0"/>
                <a:cs typeface="Calibri" pitchFamily="34" charset="0"/>
              </a:rPr>
              <a:t>in terms of quality, configuration  and setup. </a:t>
            </a:r>
            <a:r>
              <a:rPr lang="en-GB" sz="2000" dirty="0">
                <a:latin typeface="Calibri" pitchFamily="34" charset="0"/>
                <a:cs typeface="Calibri" pitchFamily="34" charset="0"/>
              </a:rPr>
              <a:t>Explanation needs to be given on the Feedback received, how it will improve the </a:t>
            </a:r>
            <a:r>
              <a:rPr lang="en-GB" sz="2000" dirty="0" smtClean="0">
                <a:latin typeface="Calibri" pitchFamily="34" charset="0"/>
                <a:cs typeface="Calibri" pitchFamily="34" charset="0"/>
              </a:rPr>
              <a:t>functionality of the System </a:t>
            </a:r>
            <a:r>
              <a:rPr lang="en-GB" sz="2000" dirty="0">
                <a:latin typeface="Calibri" pitchFamily="34" charset="0"/>
                <a:cs typeface="Calibri" pitchFamily="34" charset="0"/>
              </a:rPr>
              <a:t>and then carried out. These changes do not </a:t>
            </a:r>
            <a:r>
              <a:rPr lang="en-GB" sz="2000" dirty="0" smtClean="0">
                <a:latin typeface="Calibri" pitchFamily="34" charset="0"/>
                <a:cs typeface="Calibri" pitchFamily="34" charset="0"/>
              </a:rPr>
              <a:t>all need </a:t>
            </a:r>
            <a:r>
              <a:rPr lang="en-GB" sz="2000" dirty="0">
                <a:latin typeface="Calibri" pitchFamily="34" charset="0"/>
                <a:cs typeface="Calibri" pitchFamily="34" charset="0"/>
              </a:rPr>
              <a:t>to be major re-workings but a degree of improvement needs to be evidenced.</a:t>
            </a:r>
          </a:p>
          <a:p>
            <a:pPr marL="3175" indent="0">
              <a:buNone/>
            </a:pPr>
            <a:r>
              <a:rPr lang="en-GB" sz="2000" b="1" dirty="0" smtClean="0">
                <a:latin typeface="Calibri" pitchFamily="34" charset="0"/>
                <a:cs typeface="Calibri" pitchFamily="34" charset="0"/>
              </a:rPr>
              <a:t>D2.1 </a:t>
            </a:r>
            <a:r>
              <a:rPr lang="en-GB" sz="2000" b="1" dirty="0">
                <a:latin typeface="Calibri" pitchFamily="34" charset="0"/>
                <a:cs typeface="Calibri" pitchFamily="34" charset="0"/>
              </a:rPr>
              <a:t>- Task </a:t>
            </a:r>
            <a:r>
              <a:rPr lang="en-GB" sz="2000" b="1" dirty="0" smtClean="0">
                <a:latin typeface="Calibri" pitchFamily="34" charset="0"/>
                <a:cs typeface="Calibri" pitchFamily="34" charset="0"/>
              </a:rPr>
              <a:t>14 </a:t>
            </a:r>
            <a:r>
              <a:rPr lang="en-GB" sz="2000" b="1" dirty="0">
                <a:latin typeface="Calibri" pitchFamily="34" charset="0"/>
                <a:cs typeface="Calibri" pitchFamily="34" charset="0"/>
              </a:rPr>
              <a:t>- </a:t>
            </a:r>
            <a:r>
              <a:rPr lang="en-GB" sz="2000" dirty="0">
                <a:solidFill>
                  <a:schemeClr val="dk1"/>
                </a:solidFill>
                <a:latin typeface="Calibri" pitchFamily="34" charset="0"/>
                <a:cs typeface="Calibri" pitchFamily="34" charset="0"/>
              </a:rPr>
              <a:t>Recommend computer system improvements based on feedback from </a:t>
            </a:r>
            <a:r>
              <a:rPr lang="en-GB" sz="2000" dirty="0" smtClean="0">
                <a:solidFill>
                  <a:schemeClr val="dk1"/>
                </a:solidFill>
                <a:latin typeface="Calibri" pitchFamily="34" charset="0"/>
                <a:cs typeface="Calibri" pitchFamily="34" charset="0"/>
              </a:rPr>
              <a:t>users. </a:t>
            </a:r>
            <a:endParaRPr lang="en-GB" sz="2000" dirty="0">
              <a:latin typeface="Calibri" pitchFamily="34" charset="0"/>
              <a:cs typeface="Calibri" pitchFamily="34" charset="0"/>
            </a:endParaRPr>
          </a:p>
          <a:p>
            <a:pPr marL="255588" indent="-255588"/>
            <a:r>
              <a:rPr lang="en-GB" sz="2000" dirty="0" smtClean="0">
                <a:latin typeface="Calibri" pitchFamily="34" charset="0"/>
                <a:cs typeface="Calibri" pitchFamily="34" charset="0"/>
              </a:rPr>
              <a:t>It is always good to get a review from a user who can see the faults you cannot or fail to see. Called a “Fresh Eye”, critical feedback is not a criticism of the work produced but designed to make it even better. Evidence of these repairs should be made using screenshot evidence of before, during and after. In order to be sure at least four improvements should be made to make the System more functional and user friendly.</a:t>
            </a:r>
          </a:p>
          <a:p>
            <a:pPr marL="255588" indent="-255588"/>
            <a:r>
              <a:rPr lang="en-GB" sz="2000" dirty="0" smtClean="0">
                <a:latin typeface="Calibri" pitchFamily="34" charset="0"/>
                <a:cs typeface="Calibri" pitchFamily="34" charset="0"/>
              </a:rPr>
              <a:t>Improvements should be based on the questionnaire and could include Visual </a:t>
            </a:r>
            <a:r>
              <a:rPr lang="en-GB" sz="2000" dirty="0">
                <a:latin typeface="Calibri" pitchFamily="34" charset="0"/>
                <a:cs typeface="Calibri" pitchFamily="34" charset="0"/>
              </a:rPr>
              <a:t>style, </a:t>
            </a:r>
            <a:r>
              <a:rPr lang="en-GB" sz="2000" dirty="0" smtClean="0">
                <a:latin typeface="Calibri" pitchFamily="34" charset="0"/>
                <a:cs typeface="Calibri" pitchFamily="34" charset="0"/>
              </a:rPr>
              <a:t>hardware configuration, the display, the Icons and Toolbars, the location of files and folders or user support, or the technical Quality in line with the audience needs</a:t>
            </a:r>
            <a:r>
              <a:rPr lang="en-GB" sz="2000" dirty="0">
                <a:latin typeface="Calibri" pitchFamily="34" charset="0"/>
                <a:cs typeface="Calibri" pitchFamily="34" charset="0"/>
              </a:rPr>
              <a:t>. </a:t>
            </a:r>
            <a:r>
              <a:rPr lang="en-GB" sz="2000" dirty="0" smtClean="0">
                <a:latin typeface="Calibri" pitchFamily="34" charset="0"/>
                <a:cs typeface="Calibri" pitchFamily="34" charset="0"/>
              </a:rPr>
              <a:t>You need to provide </a:t>
            </a:r>
            <a:r>
              <a:rPr lang="en-GB" sz="2000" dirty="0">
                <a:latin typeface="Calibri" pitchFamily="34" charset="0"/>
                <a:cs typeface="Calibri" pitchFamily="34" charset="0"/>
              </a:rPr>
              <a:t>evidence in the form of a report which details the result of the feedback including the reasons for the improvements requested</a:t>
            </a:r>
            <a:r>
              <a:rPr lang="en-GB" sz="2000" dirty="0" smtClean="0">
                <a:latin typeface="Calibri" pitchFamily="34" charset="0"/>
                <a:cs typeface="Calibri" pitchFamily="34" charset="0"/>
              </a:rPr>
              <a:t>.</a:t>
            </a:r>
          </a:p>
          <a:p>
            <a:pPr marL="0" indent="0">
              <a:buNone/>
            </a:pPr>
            <a:r>
              <a:rPr lang="en-GB" sz="2000" b="1" dirty="0" smtClean="0">
                <a:latin typeface="Calibri" pitchFamily="34" charset="0"/>
                <a:cs typeface="Calibri" pitchFamily="34" charset="0"/>
              </a:rPr>
              <a:t>D2.2 </a:t>
            </a:r>
            <a:r>
              <a:rPr lang="en-GB" sz="2000" b="1" dirty="0">
                <a:latin typeface="Calibri" pitchFamily="34" charset="0"/>
                <a:cs typeface="Calibri" pitchFamily="34" charset="0"/>
              </a:rPr>
              <a:t>- Task </a:t>
            </a:r>
            <a:r>
              <a:rPr lang="en-GB" sz="2000" b="1" dirty="0" smtClean="0">
                <a:latin typeface="Calibri" pitchFamily="34" charset="0"/>
                <a:cs typeface="Calibri" pitchFamily="34" charset="0"/>
              </a:rPr>
              <a:t>15 </a:t>
            </a:r>
            <a:r>
              <a:rPr lang="en-GB" sz="2000" dirty="0">
                <a:latin typeface="Calibri" pitchFamily="34" charset="0"/>
                <a:cs typeface="Calibri" pitchFamily="34" charset="0"/>
              </a:rPr>
              <a:t>– </a:t>
            </a:r>
            <a:r>
              <a:rPr lang="en-GB" sz="2000" dirty="0" smtClean="0">
                <a:latin typeface="Calibri" pitchFamily="34" charset="0"/>
                <a:cs typeface="Calibri" pitchFamily="34" charset="0"/>
              </a:rPr>
              <a:t>Give a detailed justification </a:t>
            </a:r>
            <a:r>
              <a:rPr lang="en-GB" sz="2000" dirty="0">
                <a:latin typeface="Calibri" pitchFamily="34" charset="0"/>
                <a:cs typeface="Calibri" pitchFamily="34" charset="0"/>
              </a:rPr>
              <a:t>why these changes were </a:t>
            </a:r>
            <a:r>
              <a:rPr lang="en-GB" sz="2000" dirty="0" smtClean="0">
                <a:latin typeface="Calibri" pitchFamily="34" charset="0"/>
                <a:cs typeface="Calibri" pitchFamily="34" charset="0"/>
              </a:rPr>
              <a:t>made and how they will improve the functionality of the System.</a:t>
            </a:r>
          </a:p>
        </p:txBody>
      </p:sp>
      <p:sp>
        <p:nvSpPr>
          <p:cNvPr id="7" name="Title 2"/>
          <p:cNvSpPr>
            <a:spLocks noGrp="1"/>
          </p:cNvSpPr>
          <p:nvPr>
            <p:ph type="title"/>
          </p:nvPr>
        </p:nvSpPr>
        <p:spPr>
          <a:xfrm>
            <a:off x="179512" y="188640"/>
            <a:ext cx="8733656" cy="360040"/>
          </a:xfrm>
        </p:spPr>
        <p:txBody>
          <a:bodyPr>
            <a:noAutofit/>
          </a:bodyPr>
          <a:lstStyle/>
          <a:p>
            <a:r>
              <a:rPr lang="en-GB" sz="3000" dirty="0" smtClean="0"/>
              <a:t>D2.1– User Testing a System – Improvements</a:t>
            </a:r>
            <a:endParaRPr lang="en-GB" sz="3000" dirty="0"/>
          </a:p>
        </p:txBody>
      </p:sp>
    </p:spTree>
    <p:extLst>
      <p:ext uri="{BB962C8B-B14F-4D97-AF65-F5344CB8AC3E}">
        <p14:creationId xmlns:p14="http://schemas.microsoft.com/office/powerpoint/2010/main" val="13219218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6454574" cy="5443330"/>
          </a:xfrm>
        </p:spPr>
        <p:txBody>
          <a:bodyPr>
            <a:noAutofit/>
          </a:bodyPr>
          <a:lstStyle/>
          <a:p>
            <a:pPr marL="255588" indent="-255588"/>
            <a:r>
              <a:rPr lang="en-GB" sz="1700" dirty="0" smtClean="0">
                <a:latin typeface="Calibri" pitchFamily="34" charset="0"/>
                <a:cs typeface="Calibri" pitchFamily="34" charset="0"/>
              </a:rPr>
              <a:t>With the testing done and the system ready to be used, you need to make some forward planning decisions to keep the system functioning happily. These are things that can be pre-set so the user does not realise they are happening.</a:t>
            </a:r>
          </a:p>
          <a:p>
            <a:pPr lvl="1"/>
            <a:r>
              <a:rPr lang="en-GB" sz="1700" dirty="0" smtClean="0">
                <a:latin typeface="Calibri" pitchFamily="34" charset="0"/>
                <a:cs typeface="Calibri" pitchFamily="34" charset="0"/>
              </a:rPr>
              <a:t>Configure the Virus Checker for updates and schedule a scan once a week.</a:t>
            </a:r>
          </a:p>
          <a:p>
            <a:pPr lvl="1"/>
            <a:r>
              <a:rPr lang="en-GB" sz="1700" dirty="0" smtClean="0">
                <a:latin typeface="Calibri" pitchFamily="34" charset="0"/>
                <a:cs typeface="Calibri" pitchFamily="34" charset="0"/>
              </a:rPr>
              <a:t>Configure the Firewall to update once a week when the machine is likely to used the least or not at all.</a:t>
            </a:r>
          </a:p>
          <a:p>
            <a:pPr lvl="1"/>
            <a:r>
              <a:rPr lang="en-GB" sz="1700" dirty="0" smtClean="0">
                <a:latin typeface="Calibri" pitchFamily="34" charset="0"/>
                <a:cs typeface="Calibri" pitchFamily="34" charset="0"/>
              </a:rPr>
              <a:t>Create a System Restore Point</a:t>
            </a:r>
          </a:p>
          <a:p>
            <a:pPr lvl="1"/>
            <a:r>
              <a:rPr lang="en-GB" sz="1700" dirty="0" smtClean="0">
                <a:latin typeface="Calibri" pitchFamily="34" charset="0"/>
                <a:cs typeface="Calibri" pitchFamily="34" charset="0"/>
              </a:rPr>
              <a:t>Configure the Windows updates to check every time the system goes online for device and system updates.</a:t>
            </a:r>
            <a:endParaRPr lang="en-GB" sz="1700" dirty="0">
              <a:latin typeface="Calibri" pitchFamily="34" charset="0"/>
              <a:cs typeface="Calibri" pitchFamily="34" charset="0"/>
            </a:endParaRPr>
          </a:p>
          <a:p>
            <a:pPr lvl="1"/>
            <a:r>
              <a:rPr lang="en-GB" sz="1700" dirty="0" smtClean="0">
                <a:latin typeface="Calibri" pitchFamily="34" charset="0"/>
                <a:cs typeface="Calibri" pitchFamily="34" charset="0"/>
              </a:rPr>
              <a:t>Configure the backup file and location of the Office applications so they save every 15mins into a location different from the default file location.</a:t>
            </a:r>
          </a:p>
          <a:p>
            <a:pPr marL="255588" indent="-255588"/>
            <a:r>
              <a:rPr lang="en-GB" sz="1700" dirty="0" smtClean="0">
                <a:latin typeface="Calibri" pitchFamily="34" charset="0"/>
                <a:cs typeface="Calibri" pitchFamily="34" charset="0"/>
              </a:rPr>
              <a:t>Explain the importance of doing this and the benefits this will have to the user.</a:t>
            </a:r>
          </a:p>
          <a:p>
            <a:pPr marL="3175" indent="0">
              <a:buNone/>
            </a:pPr>
            <a:r>
              <a:rPr lang="en-GB" sz="1700" b="1" dirty="0" smtClean="0">
                <a:latin typeface="Calibri" pitchFamily="34" charset="0"/>
                <a:cs typeface="Calibri" pitchFamily="34" charset="0"/>
              </a:rPr>
              <a:t>P7.3 – Task 16 - </a:t>
            </a:r>
            <a:r>
              <a:rPr lang="en-GB" sz="1700" dirty="0" smtClean="0">
                <a:latin typeface="Calibri" pitchFamily="34" charset="0"/>
                <a:cs typeface="Calibri" pitchFamily="34" charset="0"/>
              </a:rPr>
              <a:t>Configure the system for updates and program backups in accordance to Acceptance and forward </a:t>
            </a:r>
            <a:r>
              <a:rPr lang="en-GB" sz="1700" dirty="0">
                <a:latin typeface="Calibri" pitchFamily="34" charset="0"/>
                <a:cs typeface="Calibri" pitchFamily="34" charset="0"/>
              </a:rPr>
              <a:t>planning </a:t>
            </a:r>
            <a:r>
              <a:rPr lang="en-GB" sz="1700" dirty="0" smtClean="0">
                <a:latin typeface="Calibri" pitchFamily="34" charset="0"/>
                <a:cs typeface="Calibri" pitchFamily="34" charset="0"/>
              </a:rPr>
              <a:t>procedures.</a:t>
            </a:r>
            <a:endParaRPr lang="en-GB" sz="1700" dirty="0">
              <a:latin typeface="Calibri" pitchFamily="34" charset="0"/>
              <a:cs typeface="Calibri" pitchFamily="34" charset="0"/>
            </a:endParaRPr>
          </a:p>
        </p:txBody>
      </p:sp>
      <p:sp>
        <p:nvSpPr>
          <p:cNvPr id="5" name="Title 2"/>
          <p:cNvSpPr>
            <a:spLocks noGrp="1"/>
          </p:cNvSpPr>
          <p:nvPr>
            <p:ph type="title"/>
          </p:nvPr>
        </p:nvSpPr>
        <p:spPr>
          <a:xfrm>
            <a:off x="179512" y="188640"/>
            <a:ext cx="8733656" cy="360040"/>
          </a:xfrm>
        </p:spPr>
        <p:txBody>
          <a:bodyPr>
            <a:noAutofit/>
          </a:bodyPr>
          <a:lstStyle/>
          <a:p>
            <a:r>
              <a:rPr lang="en-GB" sz="3400" dirty="0" smtClean="0"/>
              <a:t>P7.3 – Testing a System – User Feedback</a:t>
            </a:r>
            <a:endParaRPr lang="en-GB" sz="3400" dirty="0"/>
          </a:p>
        </p:txBody>
      </p:sp>
      <p:pic>
        <p:nvPicPr>
          <p:cNvPr id="307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28677" b="42941"/>
          <a:stretch/>
        </p:blipFill>
        <p:spPr bwMode="auto">
          <a:xfrm>
            <a:off x="6660232" y="620688"/>
            <a:ext cx="2303323" cy="12961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34086" y="4221088"/>
            <a:ext cx="2348245" cy="191493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29454" b="26232"/>
          <a:stretch/>
        </p:blipFill>
        <p:spPr bwMode="auto">
          <a:xfrm>
            <a:off x="6660232" y="2204864"/>
            <a:ext cx="2304256" cy="169483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7452320" y="3501007"/>
            <a:ext cx="864096" cy="398687"/>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7443655" y="1484784"/>
            <a:ext cx="1538676" cy="398687"/>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p:nvPr/>
        </p:nvSpPr>
        <p:spPr>
          <a:xfrm>
            <a:off x="7376160" y="4581128"/>
            <a:ext cx="1084272" cy="398687"/>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6" name="Table 5"/>
          <p:cNvGraphicFramePr>
            <a:graphicFrameLocks noGrp="1"/>
          </p:cNvGraphicFramePr>
          <p:nvPr>
            <p:extLst>
              <p:ext uri="{D42A27DB-BD31-4B8C-83A1-F6EECF244321}">
                <p14:modId xmlns:p14="http://schemas.microsoft.com/office/powerpoint/2010/main" val="3027315376"/>
              </p:ext>
            </p:extLst>
          </p:nvPr>
        </p:nvGraphicFramePr>
        <p:xfrm>
          <a:off x="179512" y="6082496"/>
          <a:ext cx="6336705" cy="370840"/>
        </p:xfrm>
        <a:graphic>
          <a:graphicData uri="http://schemas.openxmlformats.org/drawingml/2006/table">
            <a:tbl>
              <a:tblPr firstRow="1" bandRow="1">
                <a:tableStyleId>{5C22544A-7EE6-4342-B048-85BDC9FD1C3A}</a:tableStyleId>
              </a:tblPr>
              <a:tblGrid>
                <a:gridCol w="1267341"/>
                <a:gridCol w="828495"/>
                <a:gridCol w="1272472"/>
                <a:gridCol w="1701056"/>
                <a:gridCol w="1267341"/>
              </a:tblGrid>
              <a:tr h="370840">
                <a:tc>
                  <a:txBody>
                    <a:bodyPr/>
                    <a:lstStyle/>
                    <a:p>
                      <a:pPr algn="ctr"/>
                      <a:r>
                        <a:rPr lang="en-GB" sz="1400" dirty="0" smtClean="0">
                          <a:latin typeface="Calibri" pitchFamily="34" charset="0"/>
                          <a:cs typeface="Calibri" pitchFamily="34" charset="0"/>
                        </a:rPr>
                        <a:t>Virus Checker</a:t>
                      </a:r>
                      <a:endParaRPr lang="en-GB" sz="1400" dirty="0">
                        <a:latin typeface="Calibri" pitchFamily="34" charset="0"/>
                        <a:cs typeface="Calibri" pitchFamily="34" charset="0"/>
                      </a:endParaRPr>
                    </a:p>
                  </a:txBody>
                  <a:tcPr/>
                </a:tc>
                <a:tc>
                  <a:txBody>
                    <a:bodyPr/>
                    <a:lstStyle/>
                    <a:p>
                      <a:pPr algn="ctr"/>
                      <a:r>
                        <a:rPr lang="en-GB" sz="1400" dirty="0" smtClean="0">
                          <a:latin typeface="Calibri" pitchFamily="34" charset="0"/>
                          <a:cs typeface="Calibri" pitchFamily="34" charset="0"/>
                        </a:rPr>
                        <a:t>Firewall</a:t>
                      </a:r>
                      <a:endParaRPr lang="en-GB" sz="1400" dirty="0">
                        <a:latin typeface="Calibri" pitchFamily="34" charset="0"/>
                        <a:cs typeface="Calibri" pitchFamily="34" charset="0"/>
                      </a:endParaRPr>
                    </a:p>
                  </a:txBody>
                  <a:tcPr/>
                </a:tc>
                <a:tc>
                  <a:txBody>
                    <a:bodyPr/>
                    <a:lstStyle/>
                    <a:p>
                      <a:pPr algn="ctr"/>
                      <a:r>
                        <a:rPr lang="en-GB" sz="1400" dirty="0" smtClean="0">
                          <a:latin typeface="Calibri" pitchFamily="34" charset="0"/>
                          <a:cs typeface="Calibri" pitchFamily="34" charset="0"/>
                        </a:rPr>
                        <a:t>Restore Point</a:t>
                      </a:r>
                      <a:endParaRPr lang="en-GB" sz="1400" dirty="0">
                        <a:latin typeface="Calibri" pitchFamily="34" charset="0"/>
                        <a:cs typeface="Calibri" pitchFamily="34" charset="0"/>
                      </a:endParaRPr>
                    </a:p>
                  </a:txBody>
                  <a:tcPr/>
                </a:tc>
                <a:tc>
                  <a:txBody>
                    <a:bodyPr/>
                    <a:lstStyle/>
                    <a:p>
                      <a:pPr algn="ctr"/>
                      <a:r>
                        <a:rPr lang="en-GB" sz="1400" dirty="0" smtClean="0">
                          <a:latin typeface="Calibri" pitchFamily="34" charset="0"/>
                          <a:cs typeface="Calibri" pitchFamily="34" charset="0"/>
                        </a:rPr>
                        <a:t>Windows Update</a:t>
                      </a:r>
                      <a:endParaRPr lang="en-GB" sz="1400" dirty="0">
                        <a:latin typeface="Calibri" pitchFamily="34" charset="0"/>
                        <a:cs typeface="Calibri" pitchFamily="34" charset="0"/>
                      </a:endParaRPr>
                    </a:p>
                  </a:txBody>
                  <a:tcPr/>
                </a:tc>
                <a:tc>
                  <a:txBody>
                    <a:bodyPr/>
                    <a:lstStyle/>
                    <a:p>
                      <a:pPr algn="ctr"/>
                      <a:r>
                        <a:rPr lang="en-GB" sz="1400" dirty="0" smtClean="0">
                          <a:latin typeface="Calibri" pitchFamily="34" charset="0"/>
                          <a:cs typeface="Calibri" pitchFamily="34" charset="0"/>
                        </a:rPr>
                        <a:t>Office backup</a:t>
                      </a:r>
                      <a:endParaRPr lang="en-GB" sz="1400"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28017847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328592"/>
          </a:xfrm>
        </p:spPr>
        <p:txBody>
          <a:bodyPr>
            <a:noAutofit/>
          </a:bodyPr>
          <a:lstStyle/>
          <a:p>
            <a:pPr marL="177800" indent="-177800"/>
            <a:r>
              <a:rPr lang="en-GB" sz="1360" dirty="0" smtClean="0">
                <a:latin typeface="Calibri" pitchFamily="34" charset="0"/>
                <a:cs typeface="Calibri" pitchFamily="34" charset="0"/>
              </a:rPr>
              <a:t>The key to a long term system functioning is to maintain the system. After a period of time computers seem to get slower and that is because people do not manage the computer programs after installing. Running through basic functions can fix most of these issues. Take your computer to a tech repair place and this what they do and charge a lot of money for doing routine tasks.</a:t>
            </a:r>
          </a:p>
          <a:p>
            <a:pPr marL="177800" indent="-177800"/>
            <a:r>
              <a:rPr lang="en-GB" sz="1360" b="1" dirty="0" smtClean="0">
                <a:latin typeface="Calibri" pitchFamily="34" charset="0"/>
                <a:cs typeface="Calibri" pitchFamily="34" charset="0"/>
              </a:rPr>
              <a:t>Organisation</a:t>
            </a:r>
            <a:r>
              <a:rPr lang="en-GB" sz="1360" b="1" dirty="0">
                <a:latin typeface="Calibri" pitchFamily="34" charset="0"/>
                <a:cs typeface="Calibri" pitchFamily="34" charset="0"/>
              </a:rPr>
              <a:t>, naming, deletion and archiving of files </a:t>
            </a:r>
            <a:r>
              <a:rPr lang="en-GB" sz="1360" dirty="0" smtClean="0">
                <a:latin typeface="Calibri" pitchFamily="34" charset="0"/>
                <a:cs typeface="Calibri" pitchFamily="34" charset="0"/>
              </a:rPr>
              <a:t>– The folder structure that has been created with the employment of User Profiles creates a single folder for Documents and one each for Document types. So Office will have one folder for all Office documents. After a period of time it gets harder to find things, files are often saved as Document 1 or the first words in the first sentence of the file. And the longer it takes to find a file, the longer it takes to get started with work. Similarly Archiving, putting the old files away in a folder so you only come back to them once in a while is good practice as is getting rid of the files you will not longer need.</a:t>
            </a:r>
          </a:p>
          <a:p>
            <a:pPr marL="177800" indent="-177800"/>
            <a:r>
              <a:rPr lang="en-GB" sz="1360" b="1" dirty="0" smtClean="0">
                <a:latin typeface="Calibri" pitchFamily="34" charset="0"/>
                <a:cs typeface="Calibri" pitchFamily="34" charset="0"/>
              </a:rPr>
              <a:t>Back-up procedures </a:t>
            </a:r>
            <a:r>
              <a:rPr lang="en-GB" sz="1360" dirty="0" smtClean="0">
                <a:latin typeface="Calibri" pitchFamily="34" charset="0"/>
                <a:cs typeface="Calibri" pitchFamily="34" charset="0"/>
              </a:rPr>
              <a:t>– In the previous task we set the times back-up for Office documents. Use what you have for this part. Backups in applications are vital, programs crash for all sorts of reasons and most of the time they will take your work with it, setting the backup time too short slows the program down, setting it too high means you risk losing more of your work than was necessary. This also includes memory stick and Hard drive backups.</a:t>
            </a:r>
          </a:p>
          <a:p>
            <a:pPr marL="177800" indent="-177800"/>
            <a:r>
              <a:rPr lang="en-GB" sz="1360" b="1" dirty="0" smtClean="0">
                <a:latin typeface="Calibri" pitchFamily="34" charset="0"/>
                <a:cs typeface="Calibri" pitchFamily="34" charset="0"/>
              </a:rPr>
              <a:t>Defragmentation and Scandisk</a:t>
            </a:r>
            <a:r>
              <a:rPr lang="en-GB" sz="1360" dirty="0" smtClean="0">
                <a:latin typeface="Calibri" pitchFamily="34" charset="0"/>
                <a:cs typeface="Calibri" pitchFamily="34" charset="0"/>
              </a:rPr>
              <a:t> – This was explained in LO1 – files simply can be sped up by doing this or fixed by scanning the machine, it is like getting all your things back in line to load faster or more reliably.</a:t>
            </a:r>
          </a:p>
          <a:p>
            <a:pPr marL="177800" indent="-177800"/>
            <a:r>
              <a:rPr lang="en-GB" sz="1360" b="1" dirty="0" smtClean="0">
                <a:latin typeface="Calibri" pitchFamily="34" charset="0"/>
                <a:cs typeface="Calibri" pitchFamily="34" charset="0"/>
              </a:rPr>
              <a:t>Deleting temporary files </a:t>
            </a:r>
            <a:r>
              <a:rPr lang="en-GB" sz="1360" dirty="0" smtClean="0">
                <a:latin typeface="Calibri" pitchFamily="34" charset="0"/>
                <a:cs typeface="Calibri" pitchFamily="34" charset="0"/>
              </a:rPr>
              <a:t>– Office files, Windows files particularly, internet files, these all gather, and the more they gather the more room they take and the slower the applications get. For the Internet particularly, every time the browser opens it looks at the temporary files to speed up finding things. Windows after a year will have a few hundred MB of old files waiting to be deleted and will not remove them until you tell it to.</a:t>
            </a:r>
          </a:p>
          <a:p>
            <a:pPr marL="0" indent="0">
              <a:buNone/>
            </a:pPr>
            <a:r>
              <a:rPr lang="en-GB" sz="1360" b="1" dirty="0" smtClean="0">
                <a:latin typeface="Calibri" pitchFamily="34" charset="0"/>
                <a:cs typeface="Calibri" pitchFamily="34" charset="0"/>
              </a:rPr>
              <a:t>P8.1 </a:t>
            </a:r>
            <a:r>
              <a:rPr lang="en-GB" sz="1360" b="1" dirty="0">
                <a:latin typeface="Calibri" pitchFamily="34" charset="0"/>
                <a:cs typeface="Calibri" pitchFamily="34" charset="0"/>
              </a:rPr>
              <a:t>– Task </a:t>
            </a:r>
            <a:r>
              <a:rPr lang="en-GB" sz="1360" b="1" dirty="0" smtClean="0">
                <a:latin typeface="Calibri" pitchFamily="34" charset="0"/>
                <a:cs typeface="Calibri" pitchFamily="34" charset="0"/>
              </a:rPr>
              <a:t>17 – </a:t>
            </a:r>
            <a:r>
              <a:rPr lang="en-GB" sz="1360" dirty="0" smtClean="0">
                <a:latin typeface="Calibri" pitchFamily="34" charset="0"/>
                <a:cs typeface="Calibri" pitchFamily="34" charset="0"/>
              </a:rPr>
              <a:t>Explain the purpose and effect routine Technical maintenance will have on a computer and the benefits of these to a user.</a:t>
            </a:r>
          </a:p>
          <a:p>
            <a:pPr marL="0" indent="0">
              <a:buNone/>
            </a:pPr>
            <a:r>
              <a:rPr lang="en-GB" sz="1360" b="1" dirty="0" smtClean="0">
                <a:solidFill>
                  <a:schemeClr val="dk1"/>
                </a:solidFill>
                <a:latin typeface="Calibri" pitchFamily="34" charset="0"/>
                <a:cs typeface="Calibri" pitchFamily="34" charset="0"/>
              </a:rPr>
              <a:t>P8.2 – Task 18 – </a:t>
            </a:r>
            <a:r>
              <a:rPr lang="en-GB" sz="1360" dirty="0" smtClean="0">
                <a:solidFill>
                  <a:schemeClr val="dk1"/>
                </a:solidFill>
                <a:latin typeface="Calibri" pitchFamily="34" charset="0"/>
                <a:cs typeface="Calibri" pitchFamily="34" charset="0"/>
              </a:rPr>
              <a:t>Produce a guide with examples on how you undertook </a:t>
            </a:r>
            <a:r>
              <a:rPr lang="en-GB" sz="1360" dirty="0">
                <a:solidFill>
                  <a:schemeClr val="dk1"/>
                </a:solidFill>
                <a:latin typeface="Calibri" pitchFamily="34" charset="0"/>
                <a:cs typeface="Calibri" pitchFamily="34" charset="0"/>
              </a:rPr>
              <a:t>routine </a:t>
            </a:r>
            <a:r>
              <a:rPr lang="en-GB" sz="1360" dirty="0" smtClean="0">
                <a:solidFill>
                  <a:schemeClr val="dk1"/>
                </a:solidFill>
                <a:latin typeface="Calibri" pitchFamily="34" charset="0"/>
                <a:cs typeface="Calibri" pitchFamily="34" charset="0"/>
              </a:rPr>
              <a:t>Technical maintenance </a:t>
            </a:r>
            <a:r>
              <a:rPr lang="en-GB" sz="1360" dirty="0">
                <a:solidFill>
                  <a:schemeClr val="dk1"/>
                </a:solidFill>
                <a:latin typeface="Calibri" pitchFamily="34" charset="0"/>
                <a:cs typeface="Calibri" pitchFamily="34" charset="0"/>
              </a:rPr>
              <a:t>tasks on a standalone </a:t>
            </a:r>
            <a:r>
              <a:rPr lang="en-GB" sz="1360" dirty="0" smtClean="0">
                <a:solidFill>
                  <a:schemeClr val="dk1"/>
                </a:solidFill>
                <a:latin typeface="Calibri" pitchFamily="34" charset="0"/>
                <a:cs typeface="Calibri" pitchFamily="34" charset="0"/>
              </a:rPr>
              <a:t>computer system.</a:t>
            </a:r>
            <a:endParaRPr lang="en-GB" sz="136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3400" dirty="0" smtClean="0"/>
              <a:t>P8.1 – Routine Maintenance - Technical</a:t>
            </a:r>
            <a:endParaRPr lang="en-GB" sz="3400" dirty="0"/>
          </a:p>
        </p:txBody>
      </p:sp>
      <p:graphicFrame>
        <p:nvGraphicFramePr>
          <p:cNvPr id="3" name="Table 2"/>
          <p:cNvGraphicFramePr>
            <a:graphicFrameLocks noGrp="1"/>
          </p:cNvGraphicFramePr>
          <p:nvPr>
            <p:extLst>
              <p:ext uri="{D42A27DB-BD31-4B8C-83A1-F6EECF244321}">
                <p14:modId xmlns:p14="http://schemas.microsoft.com/office/powerpoint/2010/main" val="826613175"/>
              </p:ext>
            </p:extLst>
          </p:nvPr>
        </p:nvGraphicFramePr>
        <p:xfrm>
          <a:off x="179512" y="6007184"/>
          <a:ext cx="8784976" cy="518160"/>
        </p:xfrm>
        <a:graphic>
          <a:graphicData uri="http://schemas.openxmlformats.org/drawingml/2006/table">
            <a:tbl>
              <a:tblPr firstRow="1" bandRow="1">
                <a:tableStyleId>{5C22544A-7EE6-4342-B048-85BDC9FD1C3A}</a:tableStyleId>
              </a:tblPr>
              <a:tblGrid>
                <a:gridCol w="2448272"/>
                <a:gridCol w="1656184"/>
                <a:gridCol w="2484276"/>
                <a:gridCol w="2196244"/>
              </a:tblGrid>
              <a:tr h="370840">
                <a:tc>
                  <a:txBody>
                    <a:bodyPr/>
                    <a:lstStyle/>
                    <a:p>
                      <a:r>
                        <a:rPr lang="en-GB" sz="1400" b="1" dirty="0" smtClean="0">
                          <a:latin typeface="Calibri" pitchFamily="34" charset="0"/>
                          <a:cs typeface="Calibri" pitchFamily="34" charset="0"/>
                        </a:rPr>
                        <a:t>Organisation, naming, deletion and archiving of files </a:t>
                      </a:r>
                      <a:endParaRPr lang="en-GB" sz="1400" dirty="0"/>
                    </a:p>
                  </a:txBody>
                  <a:tcPr/>
                </a:tc>
                <a:tc>
                  <a:txBody>
                    <a:bodyPr/>
                    <a:lstStyle/>
                    <a:p>
                      <a:r>
                        <a:rPr lang="en-GB" sz="1400" b="1" dirty="0" smtClean="0">
                          <a:latin typeface="Calibri" pitchFamily="34" charset="0"/>
                          <a:cs typeface="Calibri" pitchFamily="34" charset="0"/>
                        </a:rPr>
                        <a:t>Back-up procedures </a:t>
                      </a:r>
                      <a:endParaRPr lang="en-GB" sz="1400" dirty="0"/>
                    </a:p>
                  </a:txBody>
                  <a:tcPr/>
                </a:tc>
                <a:tc>
                  <a:txBody>
                    <a:bodyPr/>
                    <a:lstStyle/>
                    <a:p>
                      <a:r>
                        <a:rPr lang="en-GB" sz="1400" b="1" dirty="0" smtClean="0">
                          <a:latin typeface="Calibri" pitchFamily="34" charset="0"/>
                          <a:cs typeface="Calibri" pitchFamily="34" charset="0"/>
                        </a:rPr>
                        <a:t>Defragmentation and Scandisk</a:t>
                      </a:r>
                      <a:r>
                        <a:rPr lang="en-GB" sz="1400" dirty="0" smtClean="0">
                          <a:latin typeface="Calibri" pitchFamily="34" charset="0"/>
                          <a:cs typeface="Calibri" pitchFamily="34" charset="0"/>
                        </a:rPr>
                        <a:t> </a:t>
                      </a:r>
                      <a:endParaRPr lang="en-GB" sz="1400" dirty="0"/>
                    </a:p>
                  </a:txBody>
                  <a:tcPr/>
                </a:tc>
                <a:tc>
                  <a:txBody>
                    <a:bodyPr/>
                    <a:lstStyle/>
                    <a:p>
                      <a:r>
                        <a:rPr lang="en-GB" sz="1400" b="1" dirty="0" smtClean="0">
                          <a:latin typeface="Calibri" pitchFamily="34" charset="0"/>
                          <a:cs typeface="Calibri" pitchFamily="34" charset="0"/>
                        </a:rPr>
                        <a:t>Deleting temporary files </a:t>
                      </a:r>
                      <a:endParaRPr lang="en-GB" sz="1400" dirty="0"/>
                    </a:p>
                  </a:txBody>
                  <a:tcPr/>
                </a:tc>
              </a:tr>
            </a:tbl>
          </a:graphicData>
        </a:graphic>
      </p:graphicFrame>
    </p:spTree>
    <p:extLst>
      <p:ext uri="{BB962C8B-B14F-4D97-AF65-F5344CB8AC3E}">
        <p14:creationId xmlns:p14="http://schemas.microsoft.com/office/powerpoint/2010/main" val="18300406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760640"/>
          </a:xfrm>
        </p:spPr>
        <p:txBody>
          <a:bodyPr>
            <a:noAutofit/>
          </a:bodyPr>
          <a:lstStyle/>
          <a:p>
            <a:pPr marL="273050" indent="-258763"/>
            <a:r>
              <a:rPr lang="en-GB" sz="1190" dirty="0" smtClean="0">
                <a:latin typeface="Calibri" pitchFamily="34" charset="0"/>
                <a:cs typeface="Calibri" pitchFamily="34" charset="0"/>
              </a:rPr>
              <a:t>After a period of time the hardware on machines and external devices gets more tired, printers start banding or fading, monitors get dusty, fans get blocked up with duct and hair and cause crashes through overheating. Routing hardware maintenance is the key to prolonging the life of good working hardware. Monitors should last three years or more, computer should last 5 years, printers, as long the ink, toner and cartridges get replaced, should last 7 years. Scanners should never die, the scan light is not on long enough to die and the rest is just mechanical. Similarly with cameras, take care of them and they can last a generation even if the technology has moved on.</a:t>
            </a:r>
            <a:endParaRPr lang="en-GB" sz="1190" dirty="0">
              <a:latin typeface="Calibri" pitchFamily="34" charset="0"/>
              <a:cs typeface="Calibri" pitchFamily="34" charset="0"/>
            </a:endParaRPr>
          </a:p>
          <a:p>
            <a:pPr marL="273050" indent="-258763"/>
            <a:r>
              <a:rPr lang="en-GB" sz="1190" b="1" dirty="0" smtClean="0">
                <a:latin typeface="Calibri" pitchFamily="34" charset="0"/>
                <a:cs typeface="Calibri" pitchFamily="34" charset="0"/>
              </a:rPr>
              <a:t>Cleaning </a:t>
            </a:r>
            <a:r>
              <a:rPr lang="en-GB" sz="1190" b="1" dirty="0">
                <a:latin typeface="Calibri" pitchFamily="34" charset="0"/>
                <a:cs typeface="Calibri" pitchFamily="34" charset="0"/>
              </a:rPr>
              <a:t>hardware</a:t>
            </a:r>
            <a:r>
              <a:rPr lang="en-GB" sz="1190" dirty="0">
                <a:latin typeface="Calibri" pitchFamily="34" charset="0"/>
                <a:cs typeface="Calibri" pitchFamily="34" charset="0"/>
              </a:rPr>
              <a:t> </a:t>
            </a:r>
            <a:r>
              <a:rPr lang="en-GB" sz="1190" dirty="0" smtClean="0">
                <a:latin typeface="Calibri" pitchFamily="34" charset="0"/>
                <a:cs typeface="Calibri" pitchFamily="34" charset="0"/>
              </a:rPr>
              <a:t>– All sorts of devices are available for cleaning a computer, USB vacuum cleaners for the keyboards, anti static spray for the monitors, Disk cleaners for the DVD drive, scanners for the hard drives etc. All of them have a purpose and help to some degree. Hit your keyboard upside on the desk and see what has gathered over the years, this will get pressed into the gap between keys making them stick</a:t>
            </a:r>
            <a:r>
              <a:rPr lang="en-GB" sz="1190" dirty="0">
                <a:latin typeface="Calibri" pitchFamily="34" charset="0"/>
                <a:cs typeface="Calibri" pitchFamily="34" charset="0"/>
              </a:rPr>
              <a:t>. Other habits that should be endeared to include:</a:t>
            </a:r>
          </a:p>
          <a:p>
            <a:pPr marL="529082" lvl="1" indent="-258763"/>
            <a:r>
              <a:rPr lang="en-GB" sz="1190" dirty="0" smtClean="0">
                <a:latin typeface="Calibri" pitchFamily="34" charset="0"/>
                <a:cs typeface="Calibri" pitchFamily="34" charset="0"/>
              </a:rPr>
              <a:t>Not drinking or eating over the computer</a:t>
            </a:r>
          </a:p>
          <a:p>
            <a:pPr marL="529082" lvl="1" indent="-258763"/>
            <a:r>
              <a:rPr lang="en-GB" sz="1190" dirty="0" smtClean="0">
                <a:latin typeface="Calibri" pitchFamily="34" charset="0"/>
                <a:cs typeface="Calibri" pitchFamily="34" charset="0"/>
              </a:rPr>
              <a:t>Keeping electronic devices away from disks (specially those with magnets)</a:t>
            </a:r>
          </a:p>
          <a:p>
            <a:pPr marL="529082" lvl="1" indent="-258763"/>
            <a:r>
              <a:rPr lang="en-GB" sz="1190" dirty="0" smtClean="0">
                <a:latin typeface="Calibri" pitchFamily="34" charset="0"/>
                <a:cs typeface="Calibri" pitchFamily="34" charset="0"/>
              </a:rPr>
              <a:t>Placing bases in enclosed areas</a:t>
            </a:r>
          </a:p>
          <a:p>
            <a:pPr marL="529082" lvl="1" indent="-258763"/>
            <a:r>
              <a:rPr lang="en-GB" sz="1190" dirty="0" smtClean="0">
                <a:latin typeface="Calibri" pitchFamily="34" charset="0"/>
                <a:cs typeface="Calibri" pitchFamily="34" charset="0"/>
              </a:rPr>
              <a:t>Placing Disks on desks</a:t>
            </a:r>
          </a:p>
          <a:p>
            <a:pPr marL="529082" lvl="1" indent="-258763"/>
            <a:r>
              <a:rPr lang="en-GB" sz="1190" dirty="0" smtClean="0">
                <a:latin typeface="Calibri" pitchFamily="34" charset="0"/>
                <a:cs typeface="Calibri" pitchFamily="34" charset="0"/>
              </a:rPr>
              <a:t>Not working in an ergonomic environment</a:t>
            </a:r>
          </a:p>
          <a:p>
            <a:pPr marL="273050" indent="-258763"/>
            <a:r>
              <a:rPr lang="en-GB" sz="1190" b="1" dirty="0" smtClean="0">
                <a:latin typeface="Calibri" pitchFamily="34" charset="0"/>
                <a:cs typeface="Calibri" pitchFamily="34" charset="0"/>
              </a:rPr>
              <a:t>Replacing </a:t>
            </a:r>
            <a:r>
              <a:rPr lang="en-GB" sz="1190" b="1" dirty="0">
                <a:latin typeface="Calibri" pitchFamily="34" charset="0"/>
                <a:cs typeface="Calibri" pitchFamily="34" charset="0"/>
              </a:rPr>
              <a:t>consumables (e.g. printer paper, toner cartridges</a:t>
            </a:r>
            <a:r>
              <a:rPr lang="en-GB" sz="1190" b="1" dirty="0" smtClean="0">
                <a:latin typeface="Calibri" pitchFamily="34" charset="0"/>
                <a:cs typeface="Calibri" pitchFamily="34" charset="0"/>
              </a:rPr>
              <a:t>)</a:t>
            </a:r>
            <a:r>
              <a:rPr lang="en-GB" sz="1190" dirty="0" smtClean="0">
                <a:latin typeface="Calibri" pitchFamily="34" charset="0"/>
                <a:cs typeface="Calibri" pitchFamily="34" charset="0"/>
              </a:rPr>
              <a:t> – This should be done on a  regular basis, toner is expensive, there are toner saving options to help but they will need replacing sooner or later. The physical process is easy, the printers do not even need not be turned off. Other habits that should be endeared to include:</a:t>
            </a:r>
          </a:p>
          <a:p>
            <a:pPr marL="529082" lvl="1" indent="-258763"/>
            <a:r>
              <a:rPr lang="en-GB" sz="1190" dirty="0" smtClean="0">
                <a:latin typeface="Calibri" pitchFamily="34" charset="0"/>
                <a:cs typeface="Calibri" pitchFamily="34" charset="0"/>
              </a:rPr>
              <a:t>Replacing printer Paper after the summer as pages warp over time</a:t>
            </a:r>
          </a:p>
          <a:p>
            <a:pPr marL="529082" lvl="1" indent="-258763"/>
            <a:r>
              <a:rPr lang="en-GB" sz="1190" dirty="0" smtClean="0">
                <a:latin typeface="Calibri" pitchFamily="34" charset="0"/>
                <a:cs typeface="Calibri" pitchFamily="34" charset="0"/>
              </a:rPr>
              <a:t>Shaking the toner – the left hand side of the cartridge gets used more than the right.</a:t>
            </a:r>
          </a:p>
          <a:p>
            <a:pPr marL="529082" lvl="1" indent="-258763"/>
            <a:r>
              <a:rPr lang="en-GB" sz="1190" dirty="0" smtClean="0">
                <a:latin typeface="Calibri" pitchFamily="34" charset="0"/>
                <a:cs typeface="Calibri" pitchFamily="34" charset="0"/>
              </a:rPr>
              <a:t>Cleaning the base of ink cartridges, ink hardens when not used.</a:t>
            </a:r>
          </a:p>
          <a:p>
            <a:pPr marL="529082" lvl="1" indent="-258763"/>
            <a:r>
              <a:rPr lang="en-GB" sz="1190" dirty="0" smtClean="0">
                <a:latin typeface="Calibri" pitchFamily="34" charset="0"/>
                <a:cs typeface="Calibri" pitchFamily="34" charset="0"/>
              </a:rPr>
              <a:t>Recycling toner cartridges or re-inking ink cartridges.</a:t>
            </a:r>
          </a:p>
          <a:p>
            <a:pPr marL="529082" lvl="1" indent="-258763"/>
            <a:r>
              <a:rPr lang="en-GB" sz="1190" dirty="0" smtClean="0">
                <a:latin typeface="Calibri" pitchFamily="34" charset="0"/>
                <a:cs typeface="Calibri" pitchFamily="34" charset="0"/>
              </a:rPr>
              <a:t>Bagging a toner cartridge when done, the toner ink is toxic.</a:t>
            </a:r>
          </a:p>
          <a:p>
            <a:pPr marL="529082" lvl="1" indent="-258763"/>
            <a:r>
              <a:rPr lang="en-GB" sz="1190" dirty="0" smtClean="0">
                <a:latin typeface="Calibri" pitchFamily="34" charset="0"/>
                <a:cs typeface="Calibri" pitchFamily="34" charset="0"/>
              </a:rPr>
              <a:t>Fanning Paper.</a:t>
            </a:r>
          </a:p>
          <a:p>
            <a:pPr marL="0" indent="0">
              <a:buNone/>
            </a:pPr>
            <a:r>
              <a:rPr lang="en-GB" sz="1190" b="1" dirty="0" smtClean="0">
                <a:latin typeface="Calibri" pitchFamily="34" charset="0"/>
                <a:cs typeface="Calibri" pitchFamily="34" charset="0"/>
              </a:rPr>
              <a:t>P8.2 </a:t>
            </a:r>
            <a:r>
              <a:rPr lang="en-GB" sz="1190" b="1" dirty="0">
                <a:latin typeface="Calibri" pitchFamily="34" charset="0"/>
                <a:cs typeface="Calibri" pitchFamily="34" charset="0"/>
              </a:rPr>
              <a:t>– Task </a:t>
            </a:r>
            <a:r>
              <a:rPr lang="en-GB" sz="1190" b="1" dirty="0" smtClean="0">
                <a:latin typeface="Calibri" pitchFamily="34" charset="0"/>
                <a:cs typeface="Calibri" pitchFamily="34" charset="0"/>
              </a:rPr>
              <a:t>19 </a:t>
            </a:r>
            <a:r>
              <a:rPr lang="en-GB" sz="1190" b="1" dirty="0">
                <a:latin typeface="Calibri" pitchFamily="34" charset="0"/>
                <a:cs typeface="Calibri" pitchFamily="34" charset="0"/>
              </a:rPr>
              <a:t>– </a:t>
            </a:r>
            <a:r>
              <a:rPr lang="en-GB" sz="1190" dirty="0">
                <a:latin typeface="Calibri" pitchFamily="34" charset="0"/>
                <a:cs typeface="Calibri" pitchFamily="34" charset="0"/>
              </a:rPr>
              <a:t>Explain the purpose and effect routine </a:t>
            </a:r>
            <a:r>
              <a:rPr lang="en-GB" sz="1190" dirty="0" smtClean="0">
                <a:latin typeface="Calibri" pitchFamily="34" charset="0"/>
                <a:cs typeface="Calibri" pitchFamily="34" charset="0"/>
              </a:rPr>
              <a:t>Physical maintenance </a:t>
            </a:r>
            <a:r>
              <a:rPr lang="en-GB" sz="1190" dirty="0">
                <a:latin typeface="Calibri" pitchFamily="34" charset="0"/>
                <a:cs typeface="Calibri" pitchFamily="34" charset="0"/>
              </a:rPr>
              <a:t>will have on a computer and the benefits of these to a user.</a:t>
            </a:r>
          </a:p>
          <a:p>
            <a:pPr marL="0" indent="0">
              <a:buNone/>
            </a:pPr>
            <a:r>
              <a:rPr lang="en-GB" sz="1190" b="1" dirty="0">
                <a:solidFill>
                  <a:schemeClr val="dk1"/>
                </a:solidFill>
                <a:latin typeface="Calibri" pitchFamily="34" charset="0"/>
                <a:cs typeface="Calibri" pitchFamily="34" charset="0"/>
              </a:rPr>
              <a:t>P8.2 – Task </a:t>
            </a:r>
            <a:r>
              <a:rPr lang="en-GB" sz="1190" b="1" dirty="0" smtClean="0">
                <a:solidFill>
                  <a:schemeClr val="dk1"/>
                </a:solidFill>
                <a:latin typeface="Calibri" pitchFamily="34" charset="0"/>
                <a:cs typeface="Calibri" pitchFamily="34" charset="0"/>
              </a:rPr>
              <a:t>20 </a:t>
            </a:r>
            <a:r>
              <a:rPr lang="en-GB" sz="1190" b="1" dirty="0">
                <a:solidFill>
                  <a:schemeClr val="dk1"/>
                </a:solidFill>
                <a:latin typeface="Calibri" pitchFamily="34" charset="0"/>
                <a:cs typeface="Calibri" pitchFamily="34" charset="0"/>
              </a:rPr>
              <a:t>– </a:t>
            </a:r>
            <a:r>
              <a:rPr lang="en-GB" sz="1190" dirty="0">
                <a:solidFill>
                  <a:schemeClr val="dk1"/>
                </a:solidFill>
                <a:latin typeface="Calibri" pitchFamily="34" charset="0"/>
                <a:cs typeface="Calibri" pitchFamily="34" charset="0"/>
              </a:rPr>
              <a:t>Produce a guide with examples on how </a:t>
            </a:r>
            <a:r>
              <a:rPr lang="en-GB" sz="1190" dirty="0" smtClean="0">
                <a:solidFill>
                  <a:schemeClr val="dk1"/>
                </a:solidFill>
                <a:latin typeface="Calibri" pitchFamily="34" charset="0"/>
                <a:cs typeface="Calibri" pitchFamily="34" charset="0"/>
              </a:rPr>
              <a:t>you undertook </a:t>
            </a:r>
            <a:r>
              <a:rPr lang="en-GB" sz="1190" dirty="0">
                <a:solidFill>
                  <a:schemeClr val="dk1"/>
                </a:solidFill>
                <a:latin typeface="Calibri" pitchFamily="34" charset="0"/>
                <a:cs typeface="Calibri" pitchFamily="34" charset="0"/>
              </a:rPr>
              <a:t>routine </a:t>
            </a:r>
            <a:r>
              <a:rPr lang="en-GB" sz="1190" dirty="0" smtClean="0">
                <a:solidFill>
                  <a:schemeClr val="dk1"/>
                </a:solidFill>
                <a:latin typeface="Calibri" pitchFamily="34" charset="0"/>
                <a:cs typeface="Calibri" pitchFamily="34" charset="0"/>
              </a:rPr>
              <a:t>Physical </a:t>
            </a:r>
            <a:r>
              <a:rPr lang="en-GB" sz="1190" dirty="0">
                <a:solidFill>
                  <a:schemeClr val="dk1"/>
                </a:solidFill>
                <a:latin typeface="Calibri" pitchFamily="34" charset="0"/>
                <a:cs typeface="Calibri" pitchFamily="34" charset="0"/>
              </a:rPr>
              <a:t>maintenance tasks on a standalone computer system</a:t>
            </a:r>
            <a:r>
              <a:rPr lang="en-GB" sz="1190" dirty="0" smtClean="0">
                <a:solidFill>
                  <a:schemeClr val="dk1"/>
                </a:solidFill>
                <a:latin typeface="Calibri" pitchFamily="34" charset="0"/>
                <a:cs typeface="Calibri" pitchFamily="34" charset="0"/>
              </a:rPr>
              <a:t>.</a:t>
            </a:r>
            <a:endParaRPr lang="en-GB" sz="119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3400" dirty="0" smtClean="0"/>
              <a:t>P8.2 – Routine Maintenance - Physical</a:t>
            </a:r>
            <a:endParaRPr lang="en-GB" sz="3400" dirty="0"/>
          </a:p>
        </p:txBody>
      </p:sp>
    </p:spTree>
    <p:extLst>
      <p:ext uri="{BB962C8B-B14F-4D97-AF65-F5344CB8AC3E}">
        <p14:creationId xmlns:p14="http://schemas.microsoft.com/office/powerpoint/2010/main" val="14648209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760640"/>
          </a:xfrm>
        </p:spPr>
        <p:txBody>
          <a:bodyPr>
            <a:noAutofit/>
          </a:bodyPr>
          <a:lstStyle/>
          <a:p>
            <a:pPr marL="0" indent="0">
              <a:buNone/>
            </a:pPr>
            <a:r>
              <a:rPr lang="en-GB" sz="1800" b="1" dirty="0">
                <a:solidFill>
                  <a:schemeClr val="dk1"/>
                </a:solidFill>
                <a:latin typeface="Calibri" pitchFamily="34" charset="0"/>
                <a:cs typeface="Calibri" pitchFamily="34" charset="0"/>
              </a:rPr>
              <a:t>P5.1 – Task 01 - </a:t>
            </a:r>
            <a:r>
              <a:rPr lang="en-GB" sz="1800" dirty="0">
                <a:solidFill>
                  <a:schemeClr val="dk1"/>
                </a:solidFill>
                <a:latin typeface="Calibri" pitchFamily="34" charset="0"/>
                <a:cs typeface="Calibri" pitchFamily="34" charset="0"/>
              </a:rPr>
              <a:t>Set up and verify a standalone computer system, installing the core hardware </a:t>
            </a:r>
            <a:r>
              <a:rPr lang="en-GB" sz="1800" dirty="0" smtClean="0">
                <a:solidFill>
                  <a:schemeClr val="dk1"/>
                </a:solidFill>
                <a:latin typeface="Calibri" pitchFamily="34" charset="0"/>
                <a:cs typeface="Calibri" pitchFamily="34" charset="0"/>
              </a:rPr>
              <a:t>components</a:t>
            </a:r>
          </a:p>
          <a:p>
            <a:pPr marL="0" lvl="1" indent="0">
              <a:spcBef>
                <a:spcPts val="400"/>
              </a:spcBef>
              <a:buSzPct val="68000"/>
              <a:buNone/>
            </a:pPr>
            <a:r>
              <a:rPr lang="en-GB" sz="1800" b="1" dirty="0">
                <a:solidFill>
                  <a:schemeClr val="dk1"/>
                </a:solidFill>
                <a:latin typeface="Calibri" pitchFamily="34" charset="0"/>
                <a:cs typeface="Calibri" pitchFamily="34" charset="0"/>
              </a:rPr>
              <a:t>P5.2 – Task 02 - </a:t>
            </a:r>
            <a:r>
              <a:rPr lang="en-GB" sz="1800" dirty="0">
                <a:solidFill>
                  <a:schemeClr val="dk1"/>
                </a:solidFill>
                <a:latin typeface="Calibri" pitchFamily="34" charset="0"/>
                <a:cs typeface="Calibri" pitchFamily="34" charset="0"/>
              </a:rPr>
              <a:t>Set up a standalone computer system, installing an appropriate OS.</a:t>
            </a:r>
          </a:p>
          <a:p>
            <a:pPr marL="0" indent="0">
              <a:buNone/>
            </a:pPr>
            <a:r>
              <a:rPr lang="en-GB" sz="1800" b="1" dirty="0">
                <a:solidFill>
                  <a:schemeClr val="dk1"/>
                </a:solidFill>
                <a:latin typeface="Calibri" pitchFamily="34" charset="0"/>
                <a:cs typeface="Calibri" pitchFamily="34" charset="0"/>
              </a:rPr>
              <a:t>P5.3 - Task 03 - </a:t>
            </a:r>
            <a:r>
              <a:rPr lang="en-GB" sz="1800" dirty="0">
                <a:solidFill>
                  <a:schemeClr val="dk1"/>
                </a:solidFill>
                <a:latin typeface="Calibri" pitchFamily="34" charset="0"/>
                <a:cs typeface="Calibri" pitchFamily="34" charset="0"/>
              </a:rPr>
              <a:t>Set up and install the device drivers for a network card, sound card and graphics card with evidence.</a:t>
            </a:r>
            <a:endParaRPr lang="en-GB" sz="1800" dirty="0">
              <a:latin typeface="Calibri" pitchFamily="34" charset="0"/>
              <a:cs typeface="Calibri" pitchFamily="34" charset="0"/>
            </a:endParaRPr>
          </a:p>
          <a:p>
            <a:pPr marL="0" indent="0">
              <a:buNone/>
            </a:pPr>
            <a:r>
              <a:rPr lang="en-GB" sz="1800" b="1" dirty="0">
                <a:latin typeface="Calibri" pitchFamily="34" charset="0"/>
                <a:cs typeface="Calibri" pitchFamily="34" charset="0"/>
              </a:rPr>
              <a:t>P5.4 – Task 04 - </a:t>
            </a:r>
            <a:r>
              <a:rPr lang="en-GB" sz="1800" dirty="0">
                <a:solidFill>
                  <a:schemeClr val="dk1"/>
                </a:solidFill>
                <a:latin typeface="Calibri" pitchFamily="34" charset="0"/>
                <a:cs typeface="Calibri" pitchFamily="34" charset="0"/>
              </a:rPr>
              <a:t>Set up and install the device drivers for a Printer, Camera, Microphone and Speakers with evidence.</a:t>
            </a:r>
            <a:endParaRPr lang="en-GB" sz="1800" dirty="0">
              <a:latin typeface="Calibri" pitchFamily="34" charset="0"/>
              <a:cs typeface="Calibri" pitchFamily="34" charset="0"/>
            </a:endParaRPr>
          </a:p>
          <a:p>
            <a:pPr marL="0" lvl="1" indent="0">
              <a:spcBef>
                <a:spcPts val="400"/>
              </a:spcBef>
              <a:buSzPct val="68000"/>
              <a:buNone/>
            </a:pPr>
            <a:r>
              <a:rPr lang="en-GB" sz="1800" b="1" dirty="0">
                <a:solidFill>
                  <a:schemeClr val="dk1"/>
                </a:solidFill>
                <a:latin typeface="Calibri" pitchFamily="34" charset="0"/>
                <a:cs typeface="Calibri" pitchFamily="34" charset="0"/>
              </a:rPr>
              <a:t>P5.5 – Task 05 - </a:t>
            </a:r>
            <a:r>
              <a:rPr lang="en-GB" sz="1800" dirty="0">
                <a:solidFill>
                  <a:schemeClr val="dk1"/>
                </a:solidFill>
                <a:latin typeface="Calibri" pitchFamily="34" charset="0"/>
                <a:cs typeface="Calibri" pitchFamily="34" charset="0"/>
              </a:rPr>
              <a:t>Set up </a:t>
            </a:r>
            <a:r>
              <a:rPr lang="en-GB" sz="1800" dirty="0" smtClean="0">
                <a:solidFill>
                  <a:schemeClr val="dk1"/>
                </a:solidFill>
                <a:latin typeface="Calibri" pitchFamily="34" charset="0"/>
                <a:cs typeface="Calibri" pitchFamily="34" charset="0"/>
              </a:rPr>
              <a:t>and </a:t>
            </a:r>
            <a:r>
              <a:rPr lang="en-GB" sz="1800" dirty="0">
                <a:solidFill>
                  <a:schemeClr val="dk1"/>
                </a:solidFill>
                <a:latin typeface="Calibri" pitchFamily="34" charset="0"/>
                <a:cs typeface="Calibri" pitchFamily="34" charset="0"/>
              </a:rPr>
              <a:t>configure Application and Security software on the OS.</a:t>
            </a:r>
          </a:p>
          <a:p>
            <a:pPr marL="0" indent="0">
              <a:buNone/>
            </a:pPr>
            <a:r>
              <a:rPr lang="en-GB" sz="1800" b="1" dirty="0">
                <a:latin typeface="Calibri" pitchFamily="34" charset="0"/>
                <a:cs typeface="Calibri" pitchFamily="34" charset="0"/>
              </a:rPr>
              <a:t>P6.1 – Task 06 – </a:t>
            </a:r>
            <a:r>
              <a:rPr lang="en-GB" sz="1800" dirty="0">
                <a:solidFill>
                  <a:schemeClr val="dk1"/>
                </a:solidFill>
                <a:latin typeface="Calibri" pitchFamily="34" charset="0"/>
                <a:cs typeface="Calibri" pitchFamily="34" charset="0"/>
              </a:rPr>
              <a:t>Set the </a:t>
            </a:r>
            <a:r>
              <a:rPr lang="en-GB" sz="1800" dirty="0">
                <a:latin typeface="Calibri" pitchFamily="34" charset="0"/>
                <a:cs typeface="Calibri" pitchFamily="34" charset="0"/>
              </a:rPr>
              <a:t>BIOS configuration using a password and editing power management options. Justify the need and benefits of doing this.</a:t>
            </a:r>
          </a:p>
          <a:p>
            <a:pPr marL="14287" indent="0">
              <a:buNone/>
            </a:pPr>
            <a:r>
              <a:rPr lang="en-GB" sz="1800" b="1" dirty="0">
                <a:latin typeface="Calibri" pitchFamily="34" charset="0"/>
                <a:cs typeface="Calibri" pitchFamily="34" charset="0"/>
              </a:rPr>
              <a:t>P6.2 – Task 07 – </a:t>
            </a:r>
            <a:r>
              <a:rPr lang="en-GB" sz="1800" dirty="0">
                <a:latin typeface="Calibri" pitchFamily="34" charset="0"/>
                <a:cs typeface="Calibri" pitchFamily="34" charset="0"/>
              </a:rPr>
              <a:t>Create a guide on how to customise the OS background, size, icons and desktop and taskbar shortcuts to suit the needs of the users. Justify the need and benefits of doing this</a:t>
            </a:r>
            <a:r>
              <a:rPr lang="en-GB" sz="1800" dirty="0" smtClean="0">
                <a:latin typeface="Calibri" pitchFamily="34" charset="0"/>
                <a:cs typeface="Calibri" pitchFamily="34" charset="0"/>
              </a:rPr>
              <a:t>.</a:t>
            </a:r>
          </a:p>
          <a:p>
            <a:pPr marL="14287" indent="0">
              <a:buNone/>
            </a:pPr>
            <a:r>
              <a:rPr lang="en-GB" sz="1800" b="1" dirty="0">
                <a:latin typeface="Calibri" pitchFamily="34" charset="0"/>
                <a:cs typeface="Calibri" pitchFamily="34" charset="0"/>
              </a:rPr>
              <a:t>P6.3 – Task 08 – </a:t>
            </a:r>
            <a:r>
              <a:rPr lang="en-GB" sz="1800" dirty="0">
                <a:latin typeface="Calibri" pitchFamily="34" charset="0"/>
                <a:cs typeface="Calibri" pitchFamily="34" charset="0"/>
              </a:rPr>
              <a:t>Create a guide on how to set up Start up options and user accounts and levels of access and explain the reasons why this is necessary.</a:t>
            </a:r>
          </a:p>
          <a:p>
            <a:pPr marL="0" indent="0">
              <a:buNone/>
            </a:pPr>
            <a:r>
              <a:rPr lang="en-GB" sz="1800" b="1" dirty="0">
                <a:latin typeface="Calibri" pitchFamily="34" charset="0"/>
                <a:cs typeface="Calibri" pitchFamily="34" charset="0"/>
              </a:rPr>
              <a:t>P6.4 – Task 09 – </a:t>
            </a:r>
            <a:r>
              <a:rPr lang="en-GB" sz="1800" dirty="0">
                <a:latin typeface="Calibri" pitchFamily="34" charset="0"/>
                <a:cs typeface="Calibri" pitchFamily="34" charset="0"/>
              </a:rPr>
              <a:t>Create a guide on how to set up manage and update the virus and firewall definition files and explain the reasons why this is necessary.</a:t>
            </a:r>
          </a:p>
          <a:p>
            <a:pPr marL="0" indent="0">
              <a:buNone/>
            </a:pPr>
            <a:r>
              <a:rPr lang="en-GB" sz="1800" b="1" dirty="0">
                <a:latin typeface="Calibri" pitchFamily="34" charset="0"/>
                <a:cs typeface="Calibri" pitchFamily="34" charset="0"/>
              </a:rPr>
              <a:t>P6.5 – Task 10 – </a:t>
            </a:r>
            <a:r>
              <a:rPr lang="en-GB" sz="1800" dirty="0">
                <a:latin typeface="Calibri" pitchFamily="34" charset="0"/>
                <a:cs typeface="Calibri" pitchFamily="34" charset="0"/>
              </a:rPr>
              <a:t>Create a guide on how to customise the toolbar on applications and explain the reasons why this is necessary</a:t>
            </a:r>
            <a:r>
              <a:rPr lang="en-GB" sz="1800" dirty="0" smtClean="0">
                <a:latin typeface="Calibri" pitchFamily="34" charset="0"/>
                <a:cs typeface="Calibri" pitchFamily="34" charset="0"/>
              </a:rPr>
              <a:t>.</a:t>
            </a:r>
          </a:p>
        </p:txBody>
      </p:sp>
      <p:sp>
        <p:nvSpPr>
          <p:cNvPr id="17" name="Title 2"/>
          <p:cNvSpPr>
            <a:spLocks noGrp="1"/>
          </p:cNvSpPr>
          <p:nvPr>
            <p:ph type="title"/>
          </p:nvPr>
        </p:nvSpPr>
        <p:spPr>
          <a:xfrm>
            <a:off x="179512" y="188640"/>
            <a:ext cx="8733656" cy="360040"/>
          </a:xfrm>
        </p:spPr>
        <p:txBody>
          <a:bodyPr>
            <a:noAutofit/>
          </a:bodyPr>
          <a:lstStyle/>
          <a:p>
            <a:r>
              <a:rPr lang="en-GB" sz="3600" smtClean="0"/>
              <a:t>LO3 </a:t>
            </a:r>
            <a:r>
              <a:rPr lang="en-GB" sz="3600" dirty="0" smtClean="0"/>
              <a:t>- Assessment </a:t>
            </a:r>
            <a:r>
              <a:rPr lang="en-GB" sz="3600" dirty="0"/>
              <a:t>Task </a:t>
            </a:r>
            <a:r>
              <a:rPr lang="en-GB" sz="3600" dirty="0" smtClean="0"/>
              <a:t>List</a:t>
            </a:r>
            <a:endParaRPr lang="en-GB" sz="3200" dirty="0"/>
          </a:p>
        </p:txBody>
      </p:sp>
    </p:spTree>
    <p:extLst>
      <p:ext uri="{BB962C8B-B14F-4D97-AF65-F5344CB8AC3E}">
        <p14:creationId xmlns:p14="http://schemas.microsoft.com/office/powerpoint/2010/main" val="32614500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760640"/>
          </a:xfrm>
        </p:spPr>
        <p:txBody>
          <a:bodyPr>
            <a:noAutofit/>
          </a:bodyPr>
          <a:lstStyle/>
          <a:p>
            <a:pPr marL="0" indent="0">
              <a:buNone/>
            </a:pPr>
            <a:r>
              <a:rPr lang="en-GB" sz="1800" b="1" dirty="0" smtClean="0">
                <a:latin typeface="Calibri" pitchFamily="34" charset="0"/>
                <a:cs typeface="Calibri" pitchFamily="34" charset="0"/>
              </a:rPr>
              <a:t>P7.1 </a:t>
            </a:r>
            <a:r>
              <a:rPr lang="en-GB" sz="1800" b="1" dirty="0">
                <a:latin typeface="Calibri" pitchFamily="34" charset="0"/>
                <a:cs typeface="Calibri" pitchFamily="34" charset="0"/>
              </a:rPr>
              <a:t>- Task 11 </a:t>
            </a:r>
            <a:r>
              <a:rPr lang="en-GB" sz="1800" dirty="0">
                <a:latin typeface="Calibri" pitchFamily="34" charset="0"/>
                <a:cs typeface="Calibri" pitchFamily="34" charset="0"/>
              </a:rPr>
              <a:t>- </a:t>
            </a:r>
            <a:r>
              <a:rPr lang="en-GB" sz="1800" dirty="0">
                <a:solidFill>
                  <a:schemeClr val="dk1"/>
                </a:solidFill>
                <a:latin typeface="Calibri" pitchFamily="34" charset="0"/>
                <a:cs typeface="Calibri" pitchFamily="34" charset="0"/>
              </a:rPr>
              <a:t>Test a configured computer system for functionality, </a:t>
            </a:r>
            <a:r>
              <a:rPr lang="en-GB" sz="1800" dirty="0">
                <a:latin typeface="Calibri" pitchFamily="34" charset="0"/>
                <a:cs typeface="Calibri" pitchFamily="34" charset="0"/>
              </a:rPr>
              <a:t>System construction and configured applications.</a:t>
            </a:r>
          </a:p>
          <a:p>
            <a:pPr marL="0" indent="0">
              <a:buNone/>
            </a:pPr>
            <a:r>
              <a:rPr lang="en-GB" sz="1800" b="1" dirty="0" smtClean="0">
                <a:latin typeface="Calibri" pitchFamily="34" charset="0"/>
                <a:cs typeface="Calibri" pitchFamily="34" charset="0"/>
              </a:rPr>
              <a:t>P7.2 </a:t>
            </a:r>
            <a:r>
              <a:rPr lang="en-GB" sz="1800" b="1" dirty="0">
                <a:latin typeface="Calibri" pitchFamily="34" charset="0"/>
                <a:cs typeface="Calibri" pitchFamily="34" charset="0"/>
              </a:rPr>
              <a:t>- Task </a:t>
            </a:r>
            <a:r>
              <a:rPr lang="en-GB" sz="1800" b="1" dirty="0" smtClean="0">
                <a:latin typeface="Calibri" pitchFamily="34" charset="0"/>
                <a:cs typeface="Calibri" pitchFamily="34" charset="0"/>
              </a:rPr>
              <a:t>12 </a:t>
            </a:r>
            <a:r>
              <a:rPr lang="en-GB" sz="1800" b="1" dirty="0">
                <a:latin typeface="Calibri" pitchFamily="34" charset="0"/>
                <a:cs typeface="Calibri" pitchFamily="34" charset="0"/>
              </a:rPr>
              <a:t>– </a:t>
            </a:r>
            <a:r>
              <a:rPr lang="en-GB" sz="1800" dirty="0">
                <a:latin typeface="Calibri" pitchFamily="34" charset="0"/>
                <a:cs typeface="Calibri" pitchFamily="34" charset="0"/>
              </a:rPr>
              <a:t>Conduct and collect Peer feedback on the System Setup and Configuration with the purpose of improving their quality and usability for the target audience.</a:t>
            </a:r>
          </a:p>
          <a:p>
            <a:pPr marL="0" indent="0">
              <a:buNone/>
            </a:pPr>
            <a:r>
              <a:rPr lang="en-GB" sz="1800" b="1" dirty="0">
                <a:latin typeface="Calibri" pitchFamily="34" charset="0"/>
                <a:cs typeface="Calibri" pitchFamily="34" charset="0"/>
              </a:rPr>
              <a:t>M3.1 - Task </a:t>
            </a:r>
            <a:r>
              <a:rPr lang="en-GB" sz="1800" b="1" dirty="0" smtClean="0">
                <a:latin typeface="Calibri" pitchFamily="34" charset="0"/>
                <a:cs typeface="Calibri" pitchFamily="34" charset="0"/>
              </a:rPr>
              <a:t>13 </a:t>
            </a:r>
            <a:r>
              <a:rPr lang="en-GB" sz="1800" b="1" dirty="0">
                <a:latin typeface="Calibri" pitchFamily="34" charset="0"/>
                <a:cs typeface="Calibri" pitchFamily="34" charset="0"/>
              </a:rPr>
              <a:t>– </a:t>
            </a:r>
            <a:r>
              <a:rPr lang="en-GB" sz="1800" dirty="0">
                <a:solidFill>
                  <a:schemeClr val="dk1"/>
                </a:solidFill>
                <a:latin typeface="Calibri" pitchFamily="34" charset="0"/>
                <a:cs typeface="Calibri" pitchFamily="34" charset="0"/>
              </a:rPr>
              <a:t>Analyse the test results identifying any discrepancies</a:t>
            </a:r>
            <a:r>
              <a:rPr lang="en-GB" sz="1800" dirty="0">
                <a:latin typeface="Calibri" pitchFamily="34" charset="0"/>
                <a:cs typeface="Calibri" pitchFamily="34" charset="0"/>
              </a:rPr>
              <a:t>, catalogue and present the results and your synopsis of the qualitative comments.</a:t>
            </a:r>
          </a:p>
          <a:p>
            <a:pPr marL="3175" indent="0">
              <a:buNone/>
            </a:pPr>
            <a:r>
              <a:rPr lang="en-GB" sz="1800" b="1" dirty="0" smtClean="0">
                <a:latin typeface="Calibri" pitchFamily="34" charset="0"/>
                <a:cs typeface="Calibri" pitchFamily="34" charset="0"/>
              </a:rPr>
              <a:t>D2.1 </a:t>
            </a:r>
            <a:r>
              <a:rPr lang="en-GB" sz="1800" b="1" dirty="0">
                <a:latin typeface="Calibri" pitchFamily="34" charset="0"/>
                <a:cs typeface="Calibri" pitchFamily="34" charset="0"/>
              </a:rPr>
              <a:t>- Task </a:t>
            </a:r>
            <a:r>
              <a:rPr lang="en-GB" sz="1800" b="1" dirty="0" smtClean="0">
                <a:latin typeface="Calibri" pitchFamily="34" charset="0"/>
                <a:cs typeface="Calibri" pitchFamily="34" charset="0"/>
              </a:rPr>
              <a:t>14 </a:t>
            </a:r>
            <a:r>
              <a:rPr lang="en-GB" sz="1800" b="1" dirty="0">
                <a:latin typeface="Calibri" pitchFamily="34" charset="0"/>
                <a:cs typeface="Calibri" pitchFamily="34" charset="0"/>
              </a:rPr>
              <a:t>- </a:t>
            </a:r>
            <a:r>
              <a:rPr lang="en-GB" sz="1800" dirty="0">
                <a:solidFill>
                  <a:schemeClr val="dk1"/>
                </a:solidFill>
                <a:latin typeface="Calibri" pitchFamily="34" charset="0"/>
                <a:cs typeface="Calibri" pitchFamily="34" charset="0"/>
              </a:rPr>
              <a:t>Recommend computer system improvements based on feedback from users. </a:t>
            </a:r>
            <a:endParaRPr lang="en-GB" sz="1800" dirty="0">
              <a:latin typeface="Calibri" pitchFamily="34" charset="0"/>
              <a:cs typeface="Calibri" pitchFamily="34" charset="0"/>
            </a:endParaRPr>
          </a:p>
          <a:p>
            <a:pPr marL="0" indent="0">
              <a:buNone/>
            </a:pPr>
            <a:r>
              <a:rPr lang="en-GB" sz="1800" b="1" dirty="0">
                <a:latin typeface="Calibri" pitchFamily="34" charset="0"/>
                <a:cs typeface="Calibri" pitchFamily="34" charset="0"/>
              </a:rPr>
              <a:t>D2.2 - Task </a:t>
            </a:r>
            <a:r>
              <a:rPr lang="en-GB" sz="1800" b="1" dirty="0" smtClean="0">
                <a:latin typeface="Calibri" pitchFamily="34" charset="0"/>
                <a:cs typeface="Calibri" pitchFamily="34" charset="0"/>
              </a:rPr>
              <a:t>15 </a:t>
            </a:r>
            <a:r>
              <a:rPr lang="en-GB" sz="1800" dirty="0">
                <a:latin typeface="Calibri" pitchFamily="34" charset="0"/>
                <a:cs typeface="Calibri" pitchFamily="34" charset="0"/>
              </a:rPr>
              <a:t>– Give a detailed justification why these changes were made and how they will improve the functionality of the System.</a:t>
            </a:r>
          </a:p>
          <a:p>
            <a:pPr marL="0" indent="0">
              <a:buNone/>
            </a:pPr>
            <a:r>
              <a:rPr lang="en-GB" sz="1800" b="1" dirty="0" smtClean="0">
                <a:latin typeface="Calibri" pitchFamily="34" charset="0"/>
                <a:cs typeface="Calibri" pitchFamily="34" charset="0"/>
              </a:rPr>
              <a:t>P7.3 </a:t>
            </a:r>
            <a:r>
              <a:rPr lang="en-GB" sz="1800" b="1" dirty="0">
                <a:latin typeface="Calibri" pitchFamily="34" charset="0"/>
                <a:cs typeface="Calibri" pitchFamily="34" charset="0"/>
              </a:rPr>
              <a:t>– Task </a:t>
            </a:r>
            <a:r>
              <a:rPr lang="en-GB" sz="1800" b="1" dirty="0" smtClean="0">
                <a:latin typeface="Calibri" pitchFamily="34" charset="0"/>
                <a:cs typeface="Calibri" pitchFamily="34" charset="0"/>
              </a:rPr>
              <a:t>16 </a:t>
            </a:r>
            <a:r>
              <a:rPr lang="en-GB" sz="1800" b="1" dirty="0">
                <a:latin typeface="Calibri" pitchFamily="34" charset="0"/>
                <a:cs typeface="Calibri" pitchFamily="34" charset="0"/>
              </a:rPr>
              <a:t>- </a:t>
            </a:r>
            <a:r>
              <a:rPr lang="en-GB" sz="1800" dirty="0">
                <a:latin typeface="Calibri" pitchFamily="34" charset="0"/>
                <a:cs typeface="Calibri" pitchFamily="34" charset="0"/>
              </a:rPr>
              <a:t>Configure the system for updates and program backups in accordance to Acceptance and forward planning procedures.</a:t>
            </a:r>
          </a:p>
          <a:p>
            <a:pPr marL="0" indent="0">
              <a:buNone/>
            </a:pPr>
            <a:r>
              <a:rPr lang="en-GB" sz="1800" b="1" dirty="0" smtClean="0">
                <a:latin typeface="Calibri" pitchFamily="34" charset="0"/>
                <a:cs typeface="Calibri" pitchFamily="34" charset="0"/>
              </a:rPr>
              <a:t>P8.1 </a:t>
            </a:r>
            <a:r>
              <a:rPr lang="en-GB" sz="1800" b="1" dirty="0">
                <a:latin typeface="Calibri" pitchFamily="34" charset="0"/>
                <a:cs typeface="Calibri" pitchFamily="34" charset="0"/>
              </a:rPr>
              <a:t>– Task </a:t>
            </a:r>
            <a:r>
              <a:rPr lang="en-GB" sz="1800" b="1" dirty="0" smtClean="0">
                <a:latin typeface="Calibri" pitchFamily="34" charset="0"/>
                <a:cs typeface="Calibri" pitchFamily="34" charset="0"/>
              </a:rPr>
              <a:t>17 </a:t>
            </a:r>
            <a:r>
              <a:rPr lang="en-GB" sz="1800" b="1" dirty="0">
                <a:latin typeface="Calibri" pitchFamily="34" charset="0"/>
                <a:cs typeface="Calibri" pitchFamily="34" charset="0"/>
              </a:rPr>
              <a:t>– </a:t>
            </a:r>
            <a:r>
              <a:rPr lang="en-GB" sz="1800" dirty="0">
                <a:latin typeface="Calibri" pitchFamily="34" charset="0"/>
                <a:cs typeface="Calibri" pitchFamily="34" charset="0"/>
              </a:rPr>
              <a:t>Explain the purpose and effect routine Technical maintenance will have on a computer and the benefits of these to a user.</a:t>
            </a:r>
          </a:p>
          <a:p>
            <a:pPr marL="0" indent="0">
              <a:buNone/>
            </a:pPr>
            <a:r>
              <a:rPr lang="en-GB" sz="1800" b="1" dirty="0">
                <a:solidFill>
                  <a:schemeClr val="dk1"/>
                </a:solidFill>
                <a:latin typeface="Calibri" pitchFamily="34" charset="0"/>
                <a:cs typeface="Calibri" pitchFamily="34" charset="0"/>
              </a:rPr>
              <a:t>P8.2 – Task </a:t>
            </a:r>
            <a:r>
              <a:rPr lang="en-GB" sz="1800" b="1" dirty="0" smtClean="0">
                <a:solidFill>
                  <a:schemeClr val="dk1"/>
                </a:solidFill>
                <a:latin typeface="Calibri" pitchFamily="34" charset="0"/>
                <a:cs typeface="Calibri" pitchFamily="34" charset="0"/>
              </a:rPr>
              <a:t>18 </a:t>
            </a:r>
            <a:r>
              <a:rPr lang="en-GB" sz="1800" b="1" dirty="0">
                <a:solidFill>
                  <a:schemeClr val="dk1"/>
                </a:solidFill>
                <a:latin typeface="Calibri" pitchFamily="34" charset="0"/>
                <a:cs typeface="Calibri" pitchFamily="34" charset="0"/>
              </a:rPr>
              <a:t>– </a:t>
            </a:r>
            <a:r>
              <a:rPr lang="en-GB" sz="1800" dirty="0">
                <a:solidFill>
                  <a:schemeClr val="dk1"/>
                </a:solidFill>
                <a:latin typeface="Calibri" pitchFamily="34" charset="0"/>
                <a:cs typeface="Calibri" pitchFamily="34" charset="0"/>
              </a:rPr>
              <a:t>Produce a guide with examples on how you undertook routine Technical maintenance tasks on a standalone computer system</a:t>
            </a:r>
            <a:r>
              <a:rPr lang="en-GB" sz="1800" dirty="0" smtClean="0">
                <a:solidFill>
                  <a:schemeClr val="dk1"/>
                </a:solidFill>
                <a:latin typeface="Calibri" pitchFamily="34" charset="0"/>
                <a:cs typeface="Calibri" pitchFamily="34" charset="0"/>
              </a:rPr>
              <a:t>.</a:t>
            </a:r>
          </a:p>
          <a:p>
            <a:pPr marL="0" indent="0">
              <a:buNone/>
            </a:pPr>
            <a:r>
              <a:rPr lang="en-GB" sz="1800" b="1" dirty="0">
                <a:latin typeface="Calibri" pitchFamily="34" charset="0"/>
                <a:cs typeface="Calibri" pitchFamily="34" charset="0"/>
              </a:rPr>
              <a:t>P8.2 – Task </a:t>
            </a:r>
            <a:r>
              <a:rPr lang="en-GB" sz="1800" b="1" dirty="0" smtClean="0">
                <a:latin typeface="Calibri" pitchFamily="34" charset="0"/>
                <a:cs typeface="Calibri" pitchFamily="34" charset="0"/>
              </a:rPr>
              <a:t>19 </a:t>
            </a:r>
            <a:r>
              <a:rPr lang="en-GB" sz="1800" b="1" dirty="0">
                <a:latin typeface="Calibri" pitchFamily="34" charset="0"/>
                <a:cs typeface="Calibri" pitchFamily="34" charset="0"/>
              </a:rPr>
              <a:t>– </a:t>
            </a:r>
            <a:r>
              <a:rPr lang="en-GB" sz="1800" dirty="0">
                <a:latin typeface="Calibri" pitchFamily="34" charset="0"/>
                <a:cs typeface="Calibri" pitchFamily="34" charset="0"/>
              </a:rPr>
              <a:t>Explain the purpose and effect routine Physical maintenance will have on a computer and the benefits of these to a user.</a:t>
            </a:r>
          </a:p>
          <a:p>
            <a:pPr marL="0" indent="0">
              <a:buNone/>
            </a:pPr>
            <a:r>
              <a:rPr lang="en-GB" sz="1800" b="1" dirty="0">
                <a:solidFill>
                  <a:schemeClr val="dk1"/>
                </a:solidFill>
                <a:latin typeface="Calibri" pitchFamily="34" charset="0"/>
                <a:cs typeface="Calibri" pitchFamily="34" charset="0"/>
              </a:rPr>
              <a:t>P8.2 – Task </a:t>
            </a:r>
            <a:r>
              <a:rPr lang="en-GB" sz="1800" b="1" dirty="0" smtClean="0">
                <a:solidFill>
                  <a:schemeClr val="dk1"/>
                </a:solidFill>
                <a:latin typeface="Calibri" pitchFamily="34" charset="0"/>
                <a:cs typeface="Calibri" pitchFamily="34" charset="0"/>
              </a:rPr>
              <a:t>20 </a:t>
            </a:r>
            <a:r>
              <a:rPr lang="en-GB" sz="1800" b="1" dirty="0">
                <a:solidFill>
                  <a:schemeClr val="dk1"/>
                </a:solidFill>
                <a:latin typeface="Calibri" pitchFamily="34" charset="0"/>
                <a:cs typeface="Calibri" pitchFamily="34" charset="0"/>
              </a:rPr>
              <a:t>– </a:t>
            </a:r>
            <a:r>
              <a:rPr lang="en-GB" sz="1800" dirty="0">
                <a:solidFill>
                  <a:schemeClr val="dk1"/>
                </a:solidFill>
                <a:latin typeface="Calibri" pitchFamily="34" charset="0"/>
                <a:cs typeface="Calibri" pitchFamily="34" charset="0"/>
              </a:rPr>
              <a:t>Produce a guide with examples on how you undertook routine Physical maintenance tasks on a standalone computer </a:t>
            </a:r>
            <a:r>
              <a:rPr lang="en-GB" sz="1800" dirty="0" smtClean="0">
                <a:solidFill>
                  <a:schemeClr val="dk1"/>
                </a:solidFill>
                <a:latin typeface="Calibri" pitchFamily="34" charset="0"/>
                <a:cs typeface="Calibri" pitchFamily="34" charset="0"/>
              </a:rPr>
              <a:t>system</a:t>
            </a:r>
            <a:r>
              <a:rPr lang="en-GB" sz="1800" dirty="0">
                <a:solidFill>
                  <a:schemeClr val="dk1"/>
                </a:solidFill>
                <a:latin typeface="Calibri" pitchFamily="34" charset="0"/>
                <a:cs typeface="Calibri" pitchFamily="34" charset="0"/>
              </a:rPr>
              <a:t>.</a:t>
            </a:r>
            <a:endParaRPr lang="en-GB" sz="18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3600" smtClean="0"/>
              <a:t>LO3 </a:t>
            </a:r>
            <a:r>
              <a:rPr lang="en-GB" sz="3600" dirty="0" smtClean="0"/>
              <a:t>- Assessment </a:t>
            </a:r>
            <a:r>
              <a:rPr lang="en-GB" sz="3600" dirty="0"/>
              <a:t>Task </a:t>
            </a:r>
            <a:r>
              <a:rPr lang="en-GB" sz="3600" dirty="0" smtClean="0"/>
              <a:t>List</a:t>
            </a:r>
            <a:endParaRPr lang="en-GB" sz="3200" dirty="0"/>
          </a:p>
        </p:txBody>
      </p:sp>
    </p:spTree>
    <p:extLst>
      <p:ext uri="{BB962C8B-B14F-4D97-AF65-F5344CB8AC3E}">
        <p14:creationId xmlns:p14="http://schemas.microsoft.com/office/powerpoint/2010/main" val="21252097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412805735"/>
              </p:ext>
            </p:extLst>
          </p:nvPr>
        </p:nvGraphicFramePr>
        <p:xfrm>
          <a:off x="179512" y="764704"/>
          <a:ext cx="8784976" cy="5669280"/>
        </p:xfrm>
        <a:graphic>
          <a:graphicData uri="http://schemas.openxmlformats.org/drawingml/2006/table">
            <a:tbl>
              <a:tblPr firstRow="1" bandRow="1">
                <a:tableStyleId>{5C22544A-7EE6-4342-B048-85BDC9FD1C3A}</a:tableStyleId>
              </a:tblPr>
              <a:tblGrid>
                <a:gridCol w="432043"/>
                <a:gridCol w="1656189"/>
                <a:gridCol w="432048"/>
                <a:gridCol w="2016224"/>
                <a:gridCol w="2232248"/>
                <a:gridCol w="2016224"/>
              </a:tblGrid>
              <a:tr h="783784">
                <a:tc gridSpan="2">
                  <a:txBody>
                    <a:bodyPr/>
                    <a:lstStyle/>
                    <a:p>
                      <a:r>
                        <a:rPr kumimoji="0" lang="en-GB" sz="1100" u="none" strike="noStrike" kern="1200" baseline="0" dirty="0" smtClean="0">
                          <a:latin typeface="Calibri" pitchFamily="34" charset="0"/>
                          <a:cs typeface="Calibri" pitchFamily="34" charset="0"/>
                        </a:rPr>
                        <a:t>Learning Outcome (LO) </a:t>
                      </a:r>
                    </a:p>
                    <a:p>
                      <a:r>
                        <a:rPr kumimoji="0" lang="en-GB" sz="1100" u="none" strike="noStrike" kern="1200" baseline="0" dirty="0" smtClean="0">
                          <a:latin typeface="Calibri" pitchFamily="34" charset="0"/>
                          <a:cs typeface="Calibri" pitchFamily="34" charset="0"/>
                        </a:rPr>
                        <a:t>The learner will:</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gridSpan="2">
                  <a:txBody>
                    <a:bodyPr/>
                    <a:lstStyle/>
                    <a:p>
                      <a:r>
                        <a:rPr kumimoji="0" lang="en-GB" sz="1100" u="none" strike="noStrike" kern="1200" baseline="0" dirty="0" smtClean="0">
                          <a:latin typeface="Calibri" pitchFamily="34" charset="0"/>
                          <a:cs typeface="Calibri" pitchFamily="34" charset="0"/>
                        </a:rPr>
                        <a:t>Pass </a:t>
                      </a:r>
                    </a:p>
                    <a:p>
                      <a:r>
                        <a:rPr kumimoji="0" lang="en-GB" sz="1100" u="none" strike="noStrike" kern="1200" baseline="0" dirty="0" smtClean="0">
                          <a:latin typeface="Calibri" pitchFamily="34" charset="0"/>
                          <a:cs typeface="Calibri" pitchFamily="34" charset="0"/>
                        </a:rPr>
                        <a:t>The assessment criteria are the pass requirements for this unit. </a:t>
                      </a:r>
                    </a:p>
                    <a:p>
                      <a:r>
                        <a:rPr kumimoji="0" lang="en-GB" sz="1100" u="none" strike="noStrike" kern="1200" baseline="0" dirty="0" smtClean="0">
                          <a:latin typeface="Calibri" pitchFamily="34" charset="0"/>
                          <a:cs typeface="Calibri" pitchFamily="34" charset="0"/>
                        </a:rPr>
                        <a:t>The learner can: </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a:txBody>
                    <a:bodyPr/>
                    <a:lstStyle/>
                    <a:p>
                      <a:r>
                        <a:rPr kumimoji="0" lang="en-GB" sz="1100" u="none" strike="noStrike" kern="1200" baseline="0" dirty="0" smtClean="0">
                          <a:latin typeface="Calibri" pitchFamily="34" charset="0"/>
                          <a:cs typeface="Calibri" pitchFamily="34" charset="0"/>
                        </a:rPr>
                        <a:t>Merit </a:t>
                      </a:r>
                    </a:p>
                    <a:p>
                      <a:r>
                        <a:rPr kumimoji="0" lang="en-GB" sz="1100" u="none" strike="noStrike" kern="1200" baseline="0" dirty="0" smtClean="0">
                          <a:latin typeface="Calibri" pitchFamily="34" charset="0"/>
                          <a:cs typeface="Calibri" pitchFamily="34" charset="0"/>
                        </a:rPr>
                        <a:t>For merit the evidence must show that, in addition to the pass criteria, the learner is able to: </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c>
                  <a:txBody>
                    <a:bodyPr/>
                    <a:lstStyle/>
                    <a:p>
                      <a:r>
                        <a:rPr kumimoji="0" lang="en-GB" sz="1100" u="none" strike="noStrike" kern="1200" baseline="0" dirty="0" smtClean="0">
                          <a:latin typeface="Calibri" pitchFamily="34" charset="0"/>
                          <a:cs typeface="Calibri" pitchFamily="34" charset="0"/>
                        </a:rPr>
                        <a:t>Distinction </a:t>
                      </a:r>
                    </a:p>
                    <a:p>
                      <a:r>
                        <a:rPr kumimoji="0" lang="en-GB" sz="1100" u="none" strike="noStrike" kern="1200" baseline="0" dirty="0" smtClean="0">
                          <a:latin typeface="Calibri" pitchFamily="34" charset="0"/>
                          <a:cs typeface="Calibri" pitchFamily="34" charset="0"/>
                        </a:rPr>
                        <a:t>For distinction the evidence must show that, in addition to the pass and merit criteria, the learner is able to: </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r>
              <a:tr h="579120">
                <a:tc rowSpan="3">
                  <a:txBody>
                    <a:bodyPr/>
                    <a:lstStyle/>
                    <a:p>
                      <a:r>
                        <a:rPr lang="en-GB" sz="1100" smtClean="0">
                          <a:latin typeface="Calibri" pitchFamily="34" charset="0"/>
                          <a:cs typeface="Calibri" pitchFamily="34" charset="0"/>
                        </a:rPr>
                        <a:t>1</a:t>
                      </a:r>
                      <a:endParaRPr lang="en-GB" sz="1100" dirty="0">
                        <a:latin typeface="Calibri" pitchFamily="34" charset="0"/>
                        <a:cs typeface="Calibri" pitchFamily="34" charset="0"/>
                      </a:endParaRPr>
                    </a:p>
                  </a:txBody>
                  <a:tcPr/>
                </a:tc>
                <a:tc rowSpan="3">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Understand the components of computer systems </a:t>
                      </a:r>
                    </a:p>
                  </a:txBody>
                  <a:tcPr/>
                </a:tc>
                <a:tc>
                  <a:txBody>
                    <a:bodyPr/>
                    <a:lstStyle/>
                    <a:p>
                      <a:r>
                        <a:rPr lang="en-GB" sz="1100" dirty="0" smtClean="0">
                          <a:latin typeface="Calibri" pitchFamily="34" charset="0"/>
                          <a:cs typeface="Calibri" pitchFamily="34" charset="0"/>
                        </a:rPr>
                        <a:t>P1</a:t>
                      </a:r>
                      <a:endParaRPr lang="en-GB" sz="1100" b="1" dirty="0">
                        <a:latin typeface="Calibri" pitchFamily="34" charset="0"/>
                        <a:cs typeface="Calibri" pitchFamily="34" charset="0"/>
                      </a:endParaRP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Explain the function of computer hardware components </a:t>
                      </a: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M1 Compare the different backing storages available </a:t>
                      </a:r>
                    </a:p>
                  </a:txBody>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tc>
              </a:tr>
              <a:tr h="579120">
                <a:tc vMerge="1">
                  <a:txBody>
                    <a:bodyPr/>
                    <a:lstStyle/>
                    <a:p>
                      <a:endParaRPr lang="en-GB"/>
                    </a:p>
                  </a:txBody>
                  <a:tcPr/>
                </a:tc>
                <a:tc vMerge="1">
                  <a:txBody>
                    <a:bodyPr/>
                    <a:lstStyle/>
                    <a:p>
                      <a:endParaRPr lang="en-GB"/>
                    </a:p>
                  </a:txBody>
                  <a:tcPr/>
                </a:tc>
                <a:tc>
                  <a:txBody>
                    <a:bodyPr/>
                    <a:lstStyle/>
                    <a:p>
                      <a:r>
                        <a:rPr lang="en-GB" sz="1100" b="1" dirty="0" smtClean="0">
                          <a:latin typeface="Calibri" pitchFamily="34" charset="0"/>
                          <a:cs typeface="Calibri" pitchFamily="34" charset="0"/>
                        </a:rPr>
                        <a:t>P2</a:t>
                      </a:r>
                      <a:endParaRPr lang="en-GB" sz="1100" b="1" dirty="0">
                        <a:latin typeface="Calibri" pitchFamily="34" charset="0"/>
                        <a:cs typeface="Calibri" pitchFamily="34" charset="0"/>
                      </a:endParaRP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Explain the purpose of operating systems </a:t>
                      </a:r>
                    </a:p>
                  </a:txBody>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tc>
              </a:tr>
              <a:tr h="579120">
                <a:tc vMerge="1">
                  <a:txBody>
                    <a:bodyPr/>
                    <a:lstStyle/>
                    <a:p>
                      <a:endParaRPr lang="en-GB"/>
                    </a:p>
                  </a:txBody>
                  <a:tcPr/>
                </a:tc>
                <a:tc vMerge="1">
                  <a:txBody>
                    <a:bodyPr/>
                    <a:lstStyle/>
                    <a:p>
                      <a:endParaRPr lang="en-GB"/>
                    </a:p>
                  </a:txBody>
                  <a:tcPr/>
                </a:tc>
                <a:tc>
                  <a:txBody>
                    <a:bodyPr/>
                    <a:lstStyle/>
                    <a:p>
                      <a:r>
                        <a:rPr lang="en-GB" sz="1100" b="1" dirty="0" smtClean="0">
                          <a:latin typeface="Calibri" pitchFamily="34" charset="0"/>
                          <a:cs typeface="Calibri" pitchFamily="34" charset="0"/>
                        </a:rPr>
                        <a:t>P3</a:t>
                      </a:r>
                      <a:endParaRPr lang="en-GB" sz="1100" b="1" dirty="0">
                        <a:latin typeface="Calibri" pitchFamily="34" charset="0"/>
                        <a:cs typeface="Calibri" pitchFamily="34" charset="0"/>
                      </a:endParaRP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Explain the purpose of different software utilities </a:t>
                      </a:r>
                    </a:p>
                  </a:txBody>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D1 Explain how the performance of computer systems can be improved with the use of software utilities </a:t>
                      </a:r>
                    </a:p>
                  </a:txBody>
                  <a:tcPr/>
                </a:tc>
              </a:tr>
              <a:tr h="281163">
                <a:tc>
                  <a:txBody>
                    <a:bodyPr/>
                    <a:lstStyle/>
                    <a:p>
                      <a:r>
                        <a:rPr lang="en-GB" sz="1100" dirty="0" smtClean="0">
                          <a:latin typeface="Calibri" pitchFamily="34" charset="0"/>
                          <a:cs typeface="Calibri" pitchFamily="34" charset="0"/>
                        </a:rPr>
                        <a:t>2</a:t>
                      </a:r>
                      <a:endParaRPr lang="en-GB" sz="1100" dirty="0">
                        <a:latin typeface="Calibri" pitchFamily="34" charset="0"/>
                        <a:cs typeface="Calibri" pitchFamily="34" charset="0"/>
                      </a:endParaRP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Be able to recommend computer systems for a business purpose </a:t>
                      </a:r>
                    </a:p>
                  </a:txBody>
                  <a:tcPr/>
                </a:tc>
                <a:tc>
                  <a:txBody>
                    <a:bodyPr/>
                    <a:lstStyle/>
                    <a:p>
                      <a:r>
                        <a:rPr lang="en-GB" sz="1100" dirty="0" smtClean="0">
                          <a:latin typeface="Calibri" pitchFamily="34" charset="0"/>
                          <a:cs typeface="Calibri" pitchFamily="34" charset="0"/>
                        </a:rPr>
                        <a:t>P4</a:t>
                      </a:r>
                      <a:endParaRPr lang="en-GB" sz="1100" b="1" dirty="0">
                        <a:latin typeface="Calibri" pitchFamily="34" charset="0"/>
                        <a:cs typeface="Calibri" pitchFamily="34" charset="0"/>
                      </a:endParaRP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Recommend a computer system for a given business purpose </a:t>
                      </a: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M2 Justify how final recommendations meet a given business purpose </a:t>
                      </a:r>
                    </a:p>
                  </a:txBody>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tc>
              </a:tr>
              <a:tr h="324036">
                <a:tc rowSpan="4">
                  <a:txBody>
                    <a:bodyPr/>
                    <a:lstStyle/>
                    <a:p>
                      <a:r>
                        <a:rPr lang="en-GB" sz="1100" dirty="0" smtClean="0">
                          <a:latin typeface="Calibri" pitchFamily="34" charset="0"/>
                          <a:cs typeface="Calibri" pitchFamily="34" charset="0"/>
                        </a:rPr>
                        <a:t>3</a:t>
                      </a:r>
                      <a:endParaRPr lang="en-GB" sz="1100" dirty="0">
                        <a:latin typeface="Calibri" pitchFamily="34" charset="0"/>
                        <a:cs typeface="Calibri" pitchFamily="34" charset="0"/>
                      </a:endParaRPr>
                    </a:p>
                  </a:txBody>
                  <a:tcPr>
                    <a:solidFill>
                      <a:srgbClr val="FFC000"/>
                    </a:solidFill>
                  </a:tcPr>
                </a:tc>
                <a:tc rowSpan="4">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Be able to set up and maintain computer systems </a:t>
                      </a:r>
                    </a:p>
                  </a:txBody>
                  <a:tcPr>
                    <a:solidFill>
                      <a:srgbClr val="FFC000"/>
                    </a:solidFill>
                  </a:tcPr>
                </a:tc>
                <a:tc>
                  <a:txBody>
                    <a:bodyPr/>
                    <a:lstStyle/>
                    <a:p>
                      <a:r>
                        <a:rPr lang="en-GB" sz="1100" dirty="0" smtClean="0">
                          <a:latin typeface="Calibri" pitchFamily="34" charset="0"/>
                          <a:cs typeface="Calibri" pitchFamily="34" charset="0"/>
                        </a:rPr>
                        <a:t>P5</a:t>
                      </a:r>
                      <a:endParaRPr lang="en-GB" sz="1100" b="1" dirty="0">
                        <a:latin typeface="Calibri" pitchFamily="34" charset="0"/>
                        <a:cs typeface="Calibri" pitchFamily="34" charset="0"/>
                      </a:endParaRPr>
                    </a:p>
                  </a:txBody>
                  <a:tcPr>
                    <a:solidFill>
                      <a:srgbClr val="FFC000"/>
                    </a:solidFill>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Set up a standalone computer system, installing hardware and software components </a:t>
                      </a:r>
                    </a:p>
                  </a:txBody>
                  <a:tcPr>
                    <a:solidFill>
                      <a:srgbClr val="FFC000"/>
                    </a:solidFill>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r>
              <a:tr h="353331">
                <a:tc vMerge="1">
                  <a:txBody>
                    <a:bodyPr/>
                    <a:lstStyle/>
                    <a:p>
                      <a:endParaRPr lang="en-GB"/>
                    </a:p>
                  </a:txBody>
                  <a:tcPr/>
                </a:tc>
                <a:tc vMerge="1">
                  <a:txBody>
                    <a:bodyPr/>
                    <a:lstStyle/>
                    <a:p>
                      <a:endParaRPr lang="en-GB"/>
                    </a:p>
                  </a:txBody>
                  <a:tcPr/>
                </a:tc>
                <a:tc>
                  <a:txBody>
                    <a:bodyPr/>
                    <a:lstStyle/>
                    <a:p>
                      <a:r>
                        <a:rPr lang="en-GB" sz="1100" dirty="0" smtClean="0">
                          <a:latin typeface="Calibri" pitchFamily="34" charset="0"/>
                          <a:cs typeface="Calibri" pitchFamily="34" charset="0"/>
                        </a:rPr>
                        <a:t>P6</a:t>
                      </a:r>
                      <a:endParaRPr lang="en-GB" sz="1100" b="1" dirty="0">
                        <a:latin typeface="Calibri" pitchFamily="34" charset="0"/>
                        <a:cs typeface="Calibri" pitchFamily="34" charset="0"/>
                      </a:endParaRPr>
                    </a:p>
                  </a:txBody>
                  <a:tcPr>
                    <a:solidFill>
                      <a:srgbClr val="FFC000"/>
                    </a:solidFill>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Configure a computer system to meet user needs </a:t>
                      </a:r>
                    </a:p>
                  </a:txBody>
                  <a:tcPr>
                    <a:solidFill>
                      <a:srgbClr val="FFC000"/>
                    </a:solidFill>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D2 Recommend computer system improvements based on feedback from users </a:t>
                      </a:r>
                    </a:p>
                  </a:txBody>
                  <a:tcPr>
                    <a:solidFill>
                      <a:srgbClr val="FFC000"/>
                    </a:solidFill>
                  </a:tcPr>
                </a:tc>
              </a:tr>
              <a:tr h="353331">
                <a:tc vMerge="1">
                  <a:txBody>
                    <a:bodyPr/>
                    <a:lstStyle/>
                    <a:p>
                      <a:endParaRPr lang="en-GB"/>
                    </a:p>
                  </a:txBody>
                  <a:tcPr/>
                </a:tc>
                <a:tc vMerge="1">
                  <a:txBody>
                    <a:bodyPr/>
                    <a:lstStyle/>
                    <a:p>
                      <a:endParaRPr lang="en-GB"/>
                    </a:p>
                  </a:txBody>
                  <a:tcPr/>
                </a:tc>
                <a:tc>
                  <a:txBody>
                    <a:bodyPr/>
                    <a:lstStyle/>
                    <a:p>
                      <a:r>
                        <a:rPr lang="en-GB" sz="1100" b="1" dirty="0" smtClean="0">
                          <a:latin typeface="Calibri" pitchFamily="34" charset="0"/>
                          <a:cs typeface="Calibri" pitchFamily="34" charset="0"/>
                        </a:rPr>
                        <a:t>P7</a:t>
                      </a:r>
                      <a:endParaRPr lang="en-GB" sz="1100" b="1" dirty="0">
                        <a:latin typeface="Calibri" pitchFamily="34" charset="0"/>
                        <a:cs typeface="Calibri" pitchFamily="34" charset="0"/>
                      </a:endParaRPr>
                    </a:p>
                  </a:txBody>
                  <a:tcPr>
                    <a:solidFill>
                      <a:srgbClr val="FFC000"/>
                    </a:solidFill>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Test a configured computer system for functionality </a:t>
                      </a:r>
                    </a:p>
                  </a:txBody>
                  <a:tcPr>
                    <a:solidFill>
                      <a:srgbClr val="FFC000"/>
                    </a:solidFill>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M3 Analyse the test results identifying any discrepancies </a:t>
                      </a:r>
                    </a:p>
                  </a:txBody>
                  <a:tcPr>
                    <a:solidFill>
                      <a:srgbClr val="FFC000"/>
                    </a:solidFill>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r>
              <a:tr h="353331">
                <a:tc vMerge="1">
                  <a:txBody>
                    <a:bodyPr/>
                    <a:lstStyle/>
                    <a:p>
                      <a:endParaRPr lang="en-GB"/>
                    </a:p>
                  </a:txBody>
                  <a:tcPr/>
                </a:tc>
                <a:tc vMerge="1">
                  <a:txBody>
                    <a:bodyPr/>
                    <a:lstStyle/>
                    <a:p>
                      <a:endParaRPr lang="en-GB"/>
                    </a:p>
                  </a:txBody>
                  <a:tcPr/>
                </a:tc>
                <a:tc>
                  <a:txBody>
                    <a:bodyPr/>
                    <a:lstStyle/>
                    <a:p>
                      <a:r>
                        <a:rPr lang="en-GB" sz="1100" b="1" dirty="0" smtClean="0">
                          <a:latin typeface="Calibri" pitchFamily="34" charset="0"/>
                          <a:cs typeface="Calibri" pitchFamily="34" charset="0"/>
                        </a:rPr>
                        <a:t>P8</a:t>
                      </a:r>
                      <a:endParaRPr lang="en-GB" sz="1100" b="1" dirty="0">
                        <a:latin typeface="Calibri" pitchFamily="34" charset="0"/>
                        <a:cs typeface="Calibri" pitchFamily="34" charset="0"/>
                      </a:endParaRPr>
                    </a:p>
                  </a:txBody>
                  <a:tcPr>
                    <a:solidFill>
                      <a:srgbClr val="FFC000"/>
                    </a:solidFill>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Undertake routine maintenance tasks on a standalone computer system </a:t>
                      </a:r>
                    </a:p>
                  </a:txBody>
                  <a:tcPr>
                    <a:solidFill>
                      <a:srgbClr val="FFC000"/>
                    </a:solidFill>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r>
            </a:tbl>
          </a:graphicData>
        </a:graphic>
      </p:graphicFrame>
      <p:sp>
        <p:nvSpPr>
          <p:cNvPr id="3" name="Title 2"/>
          <p:cNvSpPr>
            <a:spLocks noGrp="1"/>
          </p:cNvSpPr>
          <p:nvPr>
            <p:ph type="title"/>
          </p:nvPr>
        </p:nvSpPr>
        <p:spPr>
          <a:xfrm>
            <a:off x="230832" y="116632"/>
            <a:ext cx="8733656" cy="648072"/>
          </a:xfrm>
        </p:spPr>
        <p:txBody>
          <a:bodyPr>
            <a:normAutofit fontScale="90000"/>
          </a:bodyPr>
          <a:lstStyle/>
          <a:p>
            <a:r>
              <a:rPr lang="en-GB" dirty="0" smtClean="0"/>
              <a:t>LO3 </a:t>
            </a:r>
            <a:r>
              <a:rPr lang="en-GB" dirty="0" smtClean="0"/>
              <a:t>-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544616"/>
          </a:xfrm>
        </p:spPr>
        <p:txBody>
          <a:bodyPr>
            <a:noAutofit/>
          </a:bodyPr>
          <a:lstStyle/>
          <a:p>
            <a:pPr marL="15875" indent="0">
              <a:buNone/>
            </a:pPr>
            <a:r>
              <a:rPr lang="en-GB" sz="2000" b="1" dirty="0">
                <a:latin typeface="Calibri" pitchFamily="34" charset="0"/>
                <a:cs typeface="Calibri" pitchFamily="34" charset="0"/>
              </a:rPr>
              <a:t>Assessment Criteria </a:t>
            </a:r>
            <a:r>
              <a:rPr lang="en-GB" sz="2000" b="1" dirty="0" smtClean="0">
                <a:latin typeface="Calibri" pitchFamily="34" charset="0"/>
                <a:cs typeface="Calibri" pitchFamily="34" charset="0"/>
              </a:rPr>
              <a:t>P5</a:t>
            </a:r>
            <a:endParaRPr lang="en-GB" sz="2000" b="1" dirty="0">
              <a:latin typeface="Calibri" pitchFamily="34" charset="0"/>
              <a:cs typeface="Calibri" pitchFamily="34" charset="0"/>
            </a:endParaRPr>
          </a:p>
          <a:p>
            <a:pPr marL="271463" indent="-255588"/>
            <a:r>
              <a:rPr lang="en-GB" sz="2000" dirty="0" smtClean="0">
                <a:latin typeface="Calibri" pitchFamily="34" charset="0"/>
                <a:cs typeface="Calibri" pitchFamily="34" charset="0"/>
              </a:rPr>
              <a:t>The </a:t>
            </a:r>
            <a:r>
              <a:rPr lang="en-GB" sz="2000" dirty="0">
                <a:latin typeface="Calibri" pitchFamily="34" charset="0"/>
                <a:cs typeface="Calibri" pitchFamily="34" charset="0"/>
              </a:rPr>
              <a:t>learner needs to install and set up a system using hardware and software to meet the requirements of a specified end user. The recommendations made by the learner previously would be ideal for this assignment but this may not be possible. So another scenario or specification would be an option for learners. </a:t>
            </a:r>
          </a:p>
          <a:p>
            <a:pPr marL="271463" indent="-255588"/>
            <a:r>
              <a:rPr lang="en-GB" sz="2000" dirty="0">
                <a:latin typeface="Calibri" pitchFamily="34" charset="0"/>
                <a:cs typeface="Calibri" pitchFamily="34" charset="0"/>
              </a:rPr>
              <a:t>Learners must show that they have installed at least five hardware and five software components on the stand alone system. This could be evidenced with witness statements, annotated photographs, written worksheets and video recordings supported by learner documentation. Learners must evidence that they have used suitable safety precautions. </a:t>
            </a:r>
          </a:p>
          <a:p>
            <a:pPr marL="15875" indent="0">
              <a:buNone/>
            </a:pPr>
            <a:r>
              <a:rPr lang="en-GB" sz="2000" b="1" dirty="0">
                <a:latin typeface="Calibri" pitchFamily="34" charset="0"/>
                <a:cs typeface="Calibri" pitchFamily="34" charset="0"/>
              </a:rPr>
              <a:t>Assessment Criteria </a:t>
            </a:r>
            <a:r>
              <a:rPr lang="en-GB" sz="2000" b="1" dirty="0" smtClean="0">
                <a:latin typeface="Calibri" pitchFamily="34" charset="0"/>
                <a:cs typeface="Calibri" pitchFamily="34" charset="0"/>
              </a:rPr>
              <a:t>P6</a:t>
            </a:r>
            <a:endParaRPr lang="en-GB" sz="2000" b="1" dirty="0">
              <a:latin typeface="Calibri" pitchFamily="34" charset="0"/>
              <a:cs typeface="Calibri" pitchFamily="34" charset="0"/>
            </a:endParaRPr>
          </a:p>
          <a:p>
            <a:pPr marL="271463" indent="-255588"/>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must provide evidence of configuring the system to meet the requirements of the identified end user. These could include: mouse buttons, screen resolution, shortcuts, themes, fonts, default language, default folder location or power saving options. This could be evidenced with witness statements, annotated photographs and screenshots, video recordings or worksheets supported by the learners explanations for the configurations.</a:t>
            </a:r>
          </a:p>
        </p:txBody>
      </p:sp>
      <p:sp>
        <p:nvSpPr>
          <p:cNvPr id="3" name="Title 2"/>
          <p:cNvSpPr>
            <a:spLocks noGrp="1"/>
          </p:cNvSpPr>
          <p:nvPr>
            <p:ph type="title"/>
          </p:nvPr>
        </p:nvSpPr>
        <p:spPr>
          <a:xfrm>
            <a:off x="179512" y="116632"/>
            <a:ext cx="8784976" cy="648072"/>
          </a:xfrm>
        </p:spPr>
        <p:txBody>
          <a:bodyPr>
            <a:noAutofit/>
          </a:bodyPr>
          <a:lstStyle/>
          <a:p>
            <a:r>
              <a:rPr lang="en-GB" sz="2600" dirty="0" smtClean="0"/>
              <a:t>LO3 - Assessment Criteria P5, P6, P7, P8, M3 and D2</a:t>
            </a:r>
            <a:endParaRPr lang="en-GB" sz="2600" dirty="0"/>
          </a:p>
        </p:txBody>
      </p:sp>
    </p:spTree>
    <p:extLst>
      <p:ext uri="{BB962C8B-B14F-4D97-AF65-F5344CB8AC3E}">
        <p14:creationId xmlns:p14="http://schemas.microsoft.com/office/powerpoint/2010/main" val="36881278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544616"/>
          </a:xfrm>
        </p:spPr>
        <p:txBody>
          <a:bodyPr>
            <a:noAutofit/>
          </a:bodyPr>
          <a:lstStyle/>
          <a:p>
            <a:pPr marL="0" indent="0">
              <a:buNone/>
            </a:pPr>
            <a:r>
              <a:rPr lang="en-GB" sz="1570" b="1" dirty="0">
                <a:latin typeface="Calibri" pitchFamily="34" charset="0"/>
                <a:cs typeface="Calibri" pitchFamily="34" charset="0"/>
              </a:rPr>
              <a:t>Assessment Criteria </a:t>
            </a:r>
            <a:r>
              <a:rPr lang="en-GB" sz="1570" b="1" dirty="0" smtClean="0">
                <a:latin typeface="Calibri" pitchFamily="34" charset="0"/>
                <a:cs typeface="Calibri" pitchFamily="34" charset="0"/>
              </a:rPr>
              <a:t>P7</a:t>
            </a:r>
            <a:endParaRPr lang="en-GB" sz="1570" b="1" dirty="0">
              <a:latin typeface="Calibri" pitchFamily="34" charset="0"/>
              <a:cs typeface="Calibri" pitchFamily="34" charset="0"/>
            </a:endParaRPr>
          </a:p>
          <a:p>
            <a:pPr marL="252413" indent="-252413"/>
            <a:r>
              <a:rPr lang="en-GB" sz="1570" dirty="0" smtClean="0">
                <a:latin typeface="Calibri" pitchFamily="34" charset="0"/>
                <a:cs typeface="Calibri" pitchFamily="34" charset="0"/>
              </a:rPr>
              <a:t>The </a:t>
            </a:r>
            <a:r>
              <a:rPr lang="en-GB" sz="1570" dirty="0">
                <a:latin typeface="Calibri" pitchFamily="34" charset="0"/>
                <a:cs typeface="Calibri" pitchFamily="34" charset="0"/>
              </a:rPr>
              <a:t>learner must evidence that they have tested the configured system for functionality. This must include the use of a test plan/table which shows the tests, the rationale for the choice of tests, expected outcomes, actual outcomes and the results of testing. They should include the retesting of any failures this could be supported by annotated before and after screenshots in evidencing the results of testing. </a:t>
            </a:r>
          </a:p>
          <a:p>
            <a:pPr marL="0" indent="0">
              <a:buNone/>
            </a:pPr>
            <a:r>
              <a:rPr lang="en-GB" sz="1570" b="1" dirty="0">
                <a:latin typeface="Calibri" pitchFamily="34" charset="0"/>
                <a:cs typeface="Calibri" pitchFamily="34" charset="0"/>
              </a:rPr>
              <a:t>Assessment Criteria M3</a:t>
            </a:r>
          </a:p>
          <a:p>
            <a:pPr marL="252413" indent="-252413"/>
            <a:r>
              <a:rPr lang="en-GB" sz="1570" dirty="0">
                <a:latin typeface="Calibri" pitchFamily="34" charset="0"/>
                <a:cs typeface="Calibri" pitchFamily="34" charset="0"/>
              </a:rPr>
              <a:t>Learners must show a detailed analysis of their completed tests against the expected results, identifying any discrepancies and how they were resolved. This could be an extension of their test plan/table with discussion on the differences and discrepancies. Iterative tests and changes documented by the learner would also support their work. </a:t>
            </a:r>
          </a:p>
          <a:p>
            <a:pPr marL="0" indent="0">
              <a:buNone/>
            </a:pPr>
            <a:r>
              <a:rPr lang="en-GB" sz="1570" b="1" dirty="0">
                <a:latin typeface="Calibri" pitchFamily="34" charset="0"/>
                <a:cs typeface="Calibri" pitchFamily="34" charset="0"/>
              </a:rPr>
              <a:t>Assessment Criteria D2</a:t>
            </a:r>
          </a:p>
          <a:p>
            <a:pPr marL="252413" indent="-252413"/>
            <a:r>
              <a:rPr lang="en-GB" sz="1570" dirty="0">
                <a:latin typeface="Calibri" pitchFamily="34" charset="0"/>
                <a:cs typeface="Calibri" pitchFamily="34" charset="0"/>
              </a:rPr>
              <a:t>For distinction criterion D2 the learners will need to obtain feedback from user(s) which include consideration for the suitability of the system, any issues that need to be resolved and any improvements the user(s) would like. The learner could then provide evidence in the form of a report which details the result of the feedback including the reasons for the improvements requested. Feedback forms or documentation could also support the learners </a:t>
            </a:r>
            <a:r>
              <a:rPr lang="en-GB" sz="1570" dirty="0" smtClean="0">
                <a:latin typeface="Calibri" pitchFamily="34" charset="0"/>
                <a:cs typeface="Calibri" pitchFamily="34" charset="0"/>
              </a:rPr>
              <a:t>evidence.</a:t>
            </a:r>
          </a:p>
          <a:p>
            <a:pPr marL="0" indent="0">
              <a:buNone/>
            </a:pPr>
            <a:r>
              <a:rPr lang="en-GB" sz="1570" b="1" dirty="0" smtClean="0">
                <a:latin typeface="Calibri" pitchFamily="34" charset="0"/>
                <a:cs typeface="Calibri" pitchFamily="34" charset="0"/>
              </a:rPr>
              <a:t>Assessment </a:t>
            </a:r>
            <a:r>
              <a:rPr lang="en-GB" sz="1570" b="1" dirty="0">
                <a:latin typeface="Calibri" pitchFamily="34" charset="0"/>
                <a:cs typeface="Calibri" pitchFamily="34" charset="0"/>
              </a:rPr>
              <a:t>Criteria </a:t>
            </a:r>
            <a:r>
              <a:rPr lang="en-GB" sz="1570" b="1" dirty="0" smtClean="0">
                <a:latin typeface="Calibri" pitchFamily="34" charset="0"/>
                <a:cs typeface="Calibri" pitchFamily="34" charset="0"/>
              </a:rPr>
              <a:t>P8</a:t>
            </a:r>
            <a:endParaRPr lang="en-GB" sz="1570" b="1" dirty="0">
              <a:latin typeface="Calibri" pitchFamily="34" charset="0"/>
              <a:cs typeface="Calibri" pitchFamily="34" charset="0"/>
            </a:endParaRPr>
          </a:p>
          <a:p>
            <a:pPr marL="252413" indent="-252413"/>
            <a:r>
              <a:rPr lang="en-GB" sz="1570" dirty="0" smtClean="0">
                <a:latin typeface="Calibri" pitchFamily="34" charset="0"/>
                <a:cs typeface="Calibri" pitchFamily="34" charset="0"/>
              </a:rPr>
              <a:t>The </a:t>
            </a:r>
            <a:r>
              <a:rPr lang="en-GB" sz="1570" dirty="0">
                <a:latin typeface="Calibri" pitchFamily="34" charset="0"/>
                <a:cs typeface="Calibri" pitchFamily="34" charset="0"/>
              </a:rPr>
              <a:t>learner must also show they have carried out routine maintenance tasks on a computer system. This could be evidenced in the form of a report together with annotated screenshots to evidence the maintenance activities. The learner must provide evidence of performing at least three different routine maintenance tasks identified in the teaching content. </a:t>
            </a:r>
          </a:p>
          <a:p>
            <a:pPr marL="0" indent="0">
              <a:buNone/>
            </a:pPr>
            <a:r>
              <a:rPr lang="en-GB" sz="1570" dirty="0" smtClean="0">
                <a:latin typeface="Calibri" pitchFamily="34" charset="0"/>
                <a:cs typeface="Calibri" pitchFamily="34" charset="0"/>
              </a:rPr>
              <a:t> </a:t>
            </a:r>
            <a:endParaRPr lang="en-GB" sz="1570" dirty="0">
              <a:latin typeface="Calibri" pitchFamily="34" charset="0"/>
              <a:cs typeface="Calibri" pitchFamily="34" charset="0"/>
            </a:endParaRPr>
          </a:p>
        </p:txBody>
      </p:sp>
      <p:sp>
        <p:nvSpPr>
          <p:cNvPr id="3" name="Title 2"/>
          <p:cNvSpPr>
            <a:spLocks noGrp="1"/>
          </p:cNvSpPr>
          <p:nvPr>
            <p:ph type="title"/>
          </p:nvPr>
        </p:nvSpPr>
        <p:spPr>
          <a:xfrm>
            <a:off x="179512" y="116632"/>
            <a:ext cx="8784976" cy="648072"/>
          </a:xfrm>
        </p:spPr>
        <p:txBody>
          <a:bodyPr>
            <a:noAutofit/>
          </a:bodyPr>
          <a:lstStyle/>
          <a:p>
            <a:r>
              <a:rPr lang="en-GB" sz="2600" dirty="0" smtClean="0"/>
              <a:t>LO3 - Assessment Criteria P5, P6, P7, P8, M3 and D2</a:t>
            </a:r>
            <a:endParaRPr lang="en-GB" sz="2600" dirty="0"/>
          </a:p>
        </p:txBody>
      </p:sp>
    </p:spTree>
    <p:extLst>
      <p:ext uri="{BB962C8B-B14F-4D97-AF65-F5344CB8AC3E}">
        <p14:creationId xmlns:p14="http://schemas.microsoft.com/office/powerpoint/2010/main" val="16551553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760641"/>
          </a:xfrm>
        </p:spPr>
        <p:txBody>
          <a:bodyPr>
            <a:noAutofit/>
          </a:bodyPr>
          <a:lstStyle/>
          <a:p>
            <a:pPr marL="255588" indent="-255588"/>
            <a:r>
              <a:rPr lang="en-GB" sz="2300" dirty="0" smtClean="0">
                <a:latin typeface="Calibri" pitchFamily="34" charset="0"/>
                <a:cs typeface="Calibri" pitchFamily="34" charset="0"/>
              </a:rPr>
              <a:t>This </a:t>
            </a:r>
            <a:r>
              <a:rPr lang="en-GB" sz="2300" dirty="0">
                <a:latin typeface="Calibri" pitchFamily="34" charset="0"/>
                <a:cs typeface="Calibri" pitchFamily="34" charset="0"/>
              </a:rPr>
              <a:t>will need to be delivered allowing learners extensive “hands-on” practical experience with as many installations of hardware and software components as possible to underpin the knowledge they have already gained. The tutor must ensure that learners are given a detailed understanding of the Health and Safety issues arising from working in this environment and the learners will need to be taught and also demonstrate how to work in a safe manner, using anti-static mats, wristbands, and anti-static bags appropriately including using the tools safely. The learning environment should have health and safety procedures in place for those working in the IT area; these are a good starting point for this type of activity. </a:t>
            </a:r>
          </a:p>
          <a:p>
            <a:pPr marL="255588" indent="-255588"/>
            <a:r>
              <a:rPr lang="en-GB" sz="2300" dirty="0">
                <a:latin typeface="Calibri" pitchFamily="34" charset="0"/>
                <a:cs typeface="Calibri" pitchFamily="34" charset="0"/>
              </a:rPr>
              <a:t>Once health and safety requirements in the environment have been demonstrated successfully by the learners they should start working with standalone machines that are obsolete or damaged beyond economical repair, this will give them the opportunity to develop their skills before progressing onto fully functional machines. </a:t>
            </a:r>
          </a:p>
        </p:txBody>
      </p:sp>
      <p:sp>
        <p:nvSpPr>
          <p:cNvPr id="3" name="Title 2"/>
          <p:cNvSpPr>
            <a:spLocks noGrp="1"/>
          </p:cNvSpPr>
          <p:nvPr>
            <p:ph type="title"/>
          </p:nvPr>
        </p:nvSpPr>
        <p:spPr>
          <a:xfrm>
            <a:off x="230832" y="116632"/>
            <a:ext cx="8733656" cy="504056"/>
          </a:xfrm>
        </p:spPr>
        <p:txBody>
          <a:bodyPr>
            <a:noAutofit/>
          </a:bodyPr>
          <a:lstStyle/>
          <a:p>
            <a:r>
              <a:rPr lang="en-GB" sz="2000" dirty="0" smtClean="0">
                <a:cs typeface="Calibri" pitchFamily="34" charset="0"/>
              </a:rPr>
              <a:t>LO3 -  </a:t>
            </a:r>
            <a:r>
              <a:rPr lang="en-GB" sz="2000" dirty="0" smtClean="0"/>
              <a:t>Be </a:t>
            </a:r>
            <a:r>
              <a:rPr lang="en-GB" sz="2000" dirty="0"/>
              <a:t>able to set up and maintain computer systems </a:t>
            </a:r>
            <a:r>
              <a:rPr lang="en-GB" sz="2000" dirty="0" smtClean="0">
                <a:cs typeface="Calibri" pitchFamily="34" charset="0"/>
              </a:rPr>
              <a:t> - Scenario</a:t>
            </a:r>
            <a:endParaRPr lang="en-GB" sz="2000" dirty="0">
              <a:cs typeface="Calibri" pitchFamily="34" charset="0"/>
            </a:endParaRPr>
          </a:p>
        </p:txBody>
      </p:sp>
    </p:spTree>
    <p:extLst>
      <p:ext uri="{BB962C8B-B14F-4D97-AF65-F5344CB8AC3E}">
        <p14:creationId xmlns:p14="http://schemas.microsoft.com/office/powerpoint/2010/main" val="3218886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760641"/>
          </a:xfrm>
        </p:spPr>
        <p:txBody>
          <a:bodyPr>
            <a:noAutofit/>
          </a:bodyPr>
          <a:lstStyle/>
          <a:p>
            <a:pPr marL="255588" indent="-255588"/>
            <a:r>
              <a:rPr lang="en-GB" sz="2200" dirty="0" smtClean="0">
                <a:latin typeface="Calibri" pitchFamily="34" charset="0"/>
                <a:cs typeface="Calibri" pitchFamily="34" charset="0"/>
              </a:rPr>
              <a:t>Learners </a:t>
            </a:r>
            <a:r>
              <a:rPr lang="en-GB" sz="2200" dirty="0">
                <a:latin typeface="Calibri" pitchFamily="34" charset="0"/>
                <a:cs typeface="Calibri" pitchFamily="34" charset="0"/>
              </a:rPr>
              <a:t>should be taught the importance of and the requirements for, developing plans to record the testing and test results resulting from work undertaken on the computer system. Good practice in planning and recording the system testing should be developed as the practical work progresses. The learners should also then deliver to the user and seek feedback and user acceptance for the work they have carried out. This will also allow them to identify areas for consideration that they may have missed. </a:t>
            </a:r>
          </a:p>
          <a:p>
            <a:pPr marL="255588" indent="-255588"/>
            <a:r>
              <a:rPr lang="en-GB" sz="2200" dirty="0">
                <a:latin typeface="Calibri" pitchFamily="34" charset="0"/>
                <a:cs typeface="Calibri" pitchFamily="34" charset="0"/>
              </a:rPr>
              <a:t>Tutors should provide learners with the opportunity to work with at least 2 different types of operating systems. The learners will need to investigate a range of software utilities; this should be delivered to ensure they are familiar with virus protection and firewalls, part of which would involve looking at the latest threats and barriers. If this is not possible, experience of software utilities may be delivered using clean-up tools on a system but tutors must ensure that the learners gain a full understanding of the range and functions of these tools through individual and group research and discussions.</a:t>
            </a:r>
          </a:p>
        </p:txBody>
      </p:sp>
      <p:sp>
        <p:nvSpPr>
          <p:cNvPr id="3" name="Title 2"/>
          <p:cNvSpPr>
            <a:spLocks noGrp="1"/>
          </p:cNvSpPr>
          <p:nvPr>
            <p:ph type="title"/>
          </p:nvPr>
        </p:nvSpPr>
        <p:spPr>
          <a:xfrm>
            <a:off x="230832" y="116632"/>
            <a:ext cx="8733656" cy="504056"/>
          </a:xfrm>
        </p:spPr>
        <p:txBody>
          <a:bodyPr>
            <a:noAutofit/>
          </a:bodyPr>
          <a:lstStyle/>
          <a:p>
            <a:r>
              <a:rPr lang="en-GB" sz="2000" dirty="0">
                <a:cs typeface="Calibri" pitchFamily="34" charset="0"/>
              </a:rPr>
              <a:t>LO3 -  </a:t>
            </a:r>
            <a:r>
              <a:rPr lang="en-GB" sz="2000" dirty="0"/>
              <a:t>Be able to set up and maintain computer systems </a:t>
            </a:r>
            <a:r>
              <a:rPr lang="en-GB" sz="2000" dirty="0">
                <a:cs typeface="Calibri" pitchFamily="34" charset="0"/>
              </a:rPr>
              <a:t> - Scenario</a:t>
            </a:r>
            <a:endParaRPr lang="en-GB" sz="2000" dirty="0">
              <a:latin typeface="Calibri" pitchFamily="34" charset="0"/>
              <a:cs typeface="Calibri" pitchFamily="34" charset="0"/>
            </a:endParaRPr>
          </a:p>
        </p:txBody>
      </p:sp>
    </p:spTree>
    <p:extLst>
      <p:ext uri="{BB962C8B-B14F-4D97-AF65-F5344CB8AC3E}">
        <p14:creationId xmlns:p14="http://schemas.microsoft.com/office/powerpoint/2010/main" val="37119336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269875" indent="-255588"/>
            <a:r>
              <a:rPr lang="en-GB" sz="1600" dirty="0" smtClean="0">
                <a:latin typeface="Calibri" pitchFamily="34" charset="0"/>
                <a:cs typeface="Calibri" pitchFamily="34" charset="0"/>
              </a:rPr>
              <a:t>For this task you should be given the appropriate hardware in anti-static bags. This should consist of a box, motherboard, power supply, CPU, Memory, hard drive, CD drive and associated cables. You should also have a Monitor, Mouse and keyboard. You will also need a camera to evidence the construction of the computer system.</a:t>
            </a:r>
          </a:p>
          <a:p>
            <a:pPr marL="450850" indent="-261938">
              <a:buFont typeface="+mj-lt"/>
              <a:buAutoNum type="arabicPeriod"/>
            </a:pPr>
            <a:r>
              <a:rPr lang="en-GB" sz="1600" dirty="0" smtClean="0">
                <a:latin typeface="Calibri" pitchFamily="34" charset="0"/>
                <a:cs typeface="Calibri" pitchFamily="34" charset="0"/>
              </a:rPr>
              <a:t>The following tasks will need to be evidenced in order:</a:t>
            </a:r>
          </a:p>
          <a:p>
            <a:pPr marL="450850" indent="-261938">
              <a:buFont typeface="+mj-lt"/>
              <a:buAutoNum type="arabicPeriod"/>
            </a:pPr>
            <a:r>
              <a:rPr lang="en-GB" sz="1600" dirty="0" smtClean="0">
                <a:latin typeface="Calibri" pitchFamily="34" charset="0"/>
                <a:cs typeface="Calibri" pitchFamily="34" charset="0"/>
              </a:rPr>
              <a:t>Attach the anti-static wristband  to the box.</a:t>
            </a:r>
          </a:p>
          <a:p>
            <a:pPr marL="450850" indent="-261938">
              <a:buFont typeface="+mj-lt"/>
              <a:buAutoNum type="arabicPeriod"/>
            </a:pPr>
            <a:r>
              <a:rPr lang="en-GB" sz="1600" dirty="0" smtClean="0">
                <a:latin typeface="Calibri" pitchFamily="34" charset="0"/>
                <a:cs typeface="Calibri" pitchFamily="34" charset="0"/>
              </a:rPr>
              <a:t>Screw the motherboard to the base unit.</a:t>
            </a:r>
          </a:p>
          <a:p>
            <a:pPr marL="450850" indent="-261938">
              <a:buFont typeface="+mj-lt"/>
              <a:buAutoNum type="arabicPeriod"/>
            </a:pPr>
            <a:r>
              <a:rPr lang="en-GB" sz="1600" dirty="0" smtClean="0">
                <a:latin typeface="Calibri" pitchFamily="34" charset="0"/>
                <a:cs typeface="Calibri" pitchFamily="34" charset="0"/>
              </a:rPr>
              <a:t>Screw the power supply to the base unit.</a:t>
            </a:r>
            <a:endParaRPr lang="en-GB" sz="1600" dirty="0">
              <a:latin typeface="Calibri" pitchFamily="34" charset="0"/>
              <a:cs typeface="Calibri" pitchFamily="34" charset="0"/>
            </a:endParaRPr>
          </a:p>
          <a:p>
            <a:pPr marL="450850" indent="-261938">
              <a:buFont typeface="+mj-lt"/>
              <a:buAutoNum type="arabicPeriod"/>
            </a:pPr>
            <a:r>
              <a:rPr lang="en-GB" sz="1600" dirty="0" smtClean="0">
                <a:latin typeface="Calibri" pitchFamily="34" charset="0"/>
                <a:cs typeface="Calibri" pitchFamily="34" charset="0"/>
              </a:rPr>
              <a:t>Remove the CPU from the anti static bag, place and clamp it on the motherboard.</a:t>
            </a:r>
          </a:p>
          <a:p>
            <a:pPr marL="450850" indent="-261938">
              <a:buFont typeface="+mj-lt"/>
              <a:buAutoNum type="arabicPeriod"/>
            </a:pPr>
            <a:r>
              <a:rPr lang="en-GB" sz="1600" dirty="0">
                <a:latin typeface="Calibri" pitchFamily="34" charset="0"/>
                <a:cs typeface="Calibri" pitchFamily="34" charset="0"/>
              </a:rPr>
              <a:t>Remove the </a:t>
            </a:r>
            <a:r>
              <a:rPr lang="en-GB" sz="1600" dirty="0" smtClean="0">
                <a:latin typeface="Calibri" pitchFamily="34" charset="0"/>
                <a:cs typeface="Calibri" pitchFamily="34" charset="0"/>
              </a:rPr>
              <a:t>Memory chips </a:t>
            </a:r>
            <a:r>
              <a:rPr lang="en-GB" sz="1600" dirty="0">
                <a:latin typeface="Calibri" pitchFamily="34" charset="0"/>
                <a:cs typeface="Calibri" pitchFamily="34" charset="0"/>
              </a:rPr>
              <a:t>from the anti static bag, place and clamp </a:t>
            </a:r>
            <a:r>
              <a:rPr lang="en-GB" sz="1600" dirty="0" smtClean="0">
                <a:latin typeface="Calibri" pitchFamily="34" charset="0"/>
                <a:cs typeface="Calibri" pitchFamily="34" charset="0"/>
              </a:rPr>
              <a:t>them </a:t>
            </a:r>
            <a:r>
              <a:rPr lang="en-GB" sz="1600" dirty="0">
                <a:latin typeface="Calibri" pitchFamily="34" charset="0"/>
                <a:cs typeface="Calibri" pitchFamily="34" charset="0"/>
              </a:rPr>
              <a:t>on the motherboard.</a:t>
            </a:r>
            <a:endParaRPr lang="en-GB" sz="1600" dirty="0" smtClean="0">
              <a:latin typeface="Calibri" pitchFamily="34" charset="0"/>
              <a:cs typeface="Calibri" pitchFamily="34" charset="0"/>
            </a:endParaRPr>
          </a:p>
          <a:p>
            <a:pPr marL="450850" indent="-261938">
              <a:buFont typeface="+mj-lt"/>
              <a:buAutoNum type="arabicPeriod"/>
            </a:pPr>
            <a:r>
              <a:rPr lang="en-GB" sz="1600" dirty="0">
                <a:latin typeface="Calibri" pitchFamily="34" charset="0"/>
                <a:cs typeface="Calibri" pitchFamily="34" charset="0"/>
              </a:rPr>
              <a:t>Remove the </a:t>
            </a:r>
            <a:r>
              <a:rPr lang="en-GB" sz="1600" dirty="0" smtClean="0">
                <a:latin typeface="Calibri" pitchFamily="34" charset="0"/>
                <a:cs typeface="Calibri" pitchFamily="34" charset="0"/>
              </a:rPr>
              <a:t>Hard Drive and CD Drive </a:t>
            </a:r>
            <a:r>
              <a:rPr lang="en-GB" sz="1600" dirty="0">
                <a:latin typeface="Calibri" pitchFamily="34" charset="0"/>
                <a:cs typeface="Calibri" pitchFamily="34" charset="0"/>
              </a:rPr>
              <a:t>from the anti static </a:t>
            </a:r>
            <a:r>
              <a:rPr lang="en-GB" sz="1600" dirty="0" smtClean="0">
                <a:latin typeface="Calibri" pitchFamily="34" charset="0"/>
                <a:cs typeface="Calibri" pitchFamily="34" charset="0"/>
              </a:rPr>
              <a:t>bag</a:t>
            </a:r>
            <a:r>
              <a:rPr lang="en-GB" sz="1600" dirty="0">
                <a:latin typeface="Calibri" pitchFamily="34" charset="0"/>
                <a:cs typeface="Calibri" pitchFamily="34" charset="0"/>
              </a:rPr>
              <a:t> </a:t>
            </a:r>
            <a:r>
              <a:rPr lang="en-GB" sz="1600" dirty="0" smtClean="0">
                <a:latin typeface="Calibri" pitchFamily="34" charset="0"/>
                <a:cs typeface="Calibri" pitchFamily="34" charset="0"/>
              </a:rPr>
              <a:t>and screw them into place, checking the master and slave jumpers.</a:t>
            </a:r>
          </a:p>
          <a:p>
            <a:pPr marL="450850" indent="-261938">
              <a:buFont typeface="+mj-lt"/>
              <a:buAutoNum type="arabicPeriod"/>
            </a:pPr>
            <a:r>
              <a:rPr lang="en-GB" sz="1600" dirty="0" smtClean="0">
                <a:latin typeface="Calibri" pitchFamily="34" charset="0"/>
                <a:cs typeface="Calibri" pitchFamily="34" charset="0"/>
              </a:rPr>
              <a:t>Use the SATA or IDE cables to connect the Hard Drive and CD drive to the motherboard.</a:t>
            </a:r>
          </a:p>
          <a:p>
            <a:pPr marL="450850" indent="-261938">
              <a:buFont typeface="+mj-lt"/>
              <a:buAutoNum type="arabicPeriod"/>
            </a:pPr>
            <a:r>
              <a:rPr lang="en-GB" sz="1600" dirty="0" smtClean="0">
                <a:latin typeface="Calibri" pitchFamily="34" charset="0"/>
                <a:cs typeface="Calibri" pitchFamily="34" charset="0"/>
              </a:rPr>
              <a:t>Seal the base unit up and connect a power cable, monitor, keyboard and mouse to the base unit.</a:t>
            </a:r>
          </a:p>
          <a:p>
            <a:pPr marL="450850" indent="-261938">
              <a:buFont typeface="+mj-lt"/>
              <a:buAutoNum type="arabicPeriod"/>
            </a:pPr>
            <a:r>
              <a:rPr lang="en-GB" sz="1600" dirty="0" smtClean="0">
                <a:latin typeface="Calibri" pitchFamily="34" charset="0"/>
                <a:cs typeface="Calibri" pitchFamily="34" charset="0"/>
              </a:rPr>
              <a:t>Switch the machine on and go into BIOS (tapping F1 or F3 as the machine powers on)</a:t>
            </a:r>
          </a:p>
          <a:p>
            <a:pPr marL="450850" indent="-261938">
              <a:buFont typeface="+mj-lt"/>
              <a:buAutoNum type="arabicPeriod"/>
            </a:pPr>
            <a:r>
              <a:rPr lang="en-GB" sz="1600" dirty="0" smtClean="0">
                <a:latin typeface="Calibri" pitchFamily="34" charset="0"/>
                <a:cs typeface="Calibri" pitchFamily="34" charset="0"/>
              </a:rPr>
              <a:t>Check that the hardware and components have successfully been configured in BIOS.</a:t>
            </a:r>
            <a:endParaRPr lang="en-GB" sz="1600" dirty="0">
              <a:latin typeface="Calibri" pitchFamily="34" charset="0"/>
              <a:cs typeface="Calibri" pitchFamily="34" charset="0"/>
            </a:endParaRPr>
          </a:p>
          <a:p>
            <a:pPr marL="450850" indent="-261938">
              <a:buFont typeface="+mj-lt"/>
              <a:buAutoNum type="arabicPeriod"/>
            </a:pPr>
            <a:r>
              <a:rPr lang="en-GB" sz="1600" dirty="0" smtClean="0">
                <a:latin typeface="Calibri" pitchFamily="34" charset="0"/>
                <a:cs typeface="Calibri" pitchFamily="34" charset="0"/>
              </a:rPr>
              <a:t>P5.1 - equipment (e.g. monitor, printer, modem/router, keyboard, mouse, speakers, microphone, camera). </a:t>
            </a:r>
          </a:p>
          <a:p>
            <a:pPr marL="0" indent="14288">
              <a:buNone/>
            </a:pPr>
            <a:r>
              <a:rPr lang="en-GB" sz="1600" b="1" dirty="0" smtClean="0">
                <a:solidFill>
                  <a:schemeClr val="dk1"/>
                </a:solidFill>
                <a:latin typeface="Calibri" pitchFamily="34" charset="0"/>
                <a:cs typeface="Calibri" pitchFamily="34" charset="0"/>
              </a:rPr>
              <a:t>P5.1 – Task 01 - </a:t>
            </a:r>
            <a:r>
              <a:rPr lang="en-GB" sz="1600" dirty="0" smtClean="0">
                <a:solidFill>
                  <a:schemeClr val="dk1"/>
                </a:solidFill>
                <a:latin typeface="Calibri" pitchFamily="34" charset="0"/>
                <a:cs typeface="Calibri" pitchFamily="34" charset="0"/>
              </a:rPr>
              <a:t>Set </a:t>
            </a:r>
            <a:r>
              <a:rPr lang="en-GB" sz="1600" dirty="0">
                <a:solidFill>
                  <a:schemeClr val="dk1"/>
                </a:solidFill>
                <a:latin typeface="Calibri" pitchFamily="34" charset="0"/>
                <a:cs typeface="Calibri" pitchFamily="34" charset="0"/>
              </a:rPr>
              <a:t>up </a:t>
            </a:r>
            <a:r>
              <a:rPr lang="en-GB" sz="1600" dirty="0" smtClean="0">
                <a:solidFill>
                  <a:schemeClr val="dk1"/>
                </a:solidFill>
                <a:latin typeface="Calibri" pitchFamily="34" charset="0"/>
                <a:cs typeface="Calibri" pitchFamily="34" charset="0"/>
              </a:rPr>
              <a:t>and verify a </a:t>
            </a:r>
            <a:r>
              <a:rPr lang="en-GB" sz="1600" dirty="0">
                <a:solidFill>
                  <a:schemeClr val="dk1"/>
                </a:solidFill>
                <a:latin typeface="Calibri" pitchFamily="34" charset="0"/>
                <a:cs typeface="Calibri" pitchFamily="34" charset="0"/>
              </a:rPr>
              <a:t>standalone computer system, installing </a:t>
            </a:r>
            <a:r>
              <a:rPr lang="en-GB" sz="1600" dirty="0" smtClean="0">
                <a:solidFill>
                  <a:schemeClr val="dk1"/>
                </a:solidFill>
                <a:latin typeface="Calibri" pitchFamily="34" charset="0"/>
                <a:cs typeface="Calibri" pitchFamily="34" charset="0"/>
              </a:rPr>
              <a:t>the core hardware components </a:t>
            </a:r>
            <a:endParaRPr lang="en-GB" sz="1600" dirty="0">
              <a:solidFill>
                <a:schemeClr val="dk1"/>
              </a:solidFill>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400" dirty="0" smtClean="0"/>
              <a:t>P5.1 – </a:t>
            </a:r>
            <a:r>
              <a:rPr lang="en-GB" sz="2400" dirty="0"/>
              <a:t>Set up a standalone computer </a:t>
            </a:r>
            <a:r>
              <a:rPr lang="en-GB" sz="2400" dirty="0" smtClean="0"/>
              <a:t>system - Hardware</a:t>
            </a:r>
            <a:endParaRPr lang="en-GB" sz="2400" dirty="0"/>
          </a:p>
        </p:txBody>
      </p:sp>
    </p:spTree>
    <p:extLst>
      <p:ext uri="{BB962C8B-B14F-4D97-AF65-F5344CB8AC3E}">
        <p14:creationId xmlns:p14="http://schemas.microsoft.com/office/powerpoint/2010/main" val="40098282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805664" cy="5760640"/>
          </a:xfrm>
        </p:spPr>
        <p:txBody>
          <a:bodyPr>
            <a:noAutofit/>
          </a:bodyPr>
          <a:lstStyle/>
          <a:p>
            <a:pPr marL="255588" indent="-255588"/>
            <a:r>
              <a:rPr lang="en-GB" sz="2000" dirty="0">
                <a:latin typeface="Calibri" pitchFamily="34" charset="0"/>
                <a:cs typeface="Calibri" pitchFamily="34" charset="0"/>
              </a:rPr>
              <a:t>For this task you should be given the appropriate </a:t>
            </a:r>
            <a:r>
              <a:rPr lang="en-GB" sz="2000" dirty="0" smtClean="0">
                <a:latin typeface="Calibri" pitchFamily="34" charset="0"/>
                <a:cs typeface="Calibri" pitchFamily="34" charset="0"/>
              </a:rPr>
              <a:t>software to install on a DVD or CD. </a:t>
            </a:r>
            <a:r>
              <a:rPr lang="en-GB" sz="2000" dirty="0">
                <a:latin typeface="Calibri" pitchFamily="34" charset="0"/>
                <a:cs typeface="Calibri" pitchFamily="34" charset="0"/>
              </a:rPr>
              <a:t>This should consist of </a:t>
            </a:r>
            <a:r>
              <a:rPr lang="en-GB" sz="2000" dirty="0" smtClean="0">
                <a:latin typeface="Calibri" pitchFamily="34" charset="0"/>
                <a:cs typeface="Calibri" pitchFamily="34" charset="0"/>
              </a:rPr>
              <a:t>the </a:t>
            </a:r>
            <a:r>
              <a:rPr lang="en-GB" sz="2000" dirty="0">
                <a:latin typeface="Calibri" pitchFamily="34" charset="0"/>
                <a:cs typeface="Calibri" pitchFamily="34" charset="0"/>
              </a:rPr>
              <a:t>operating system software (e.g. Windows; Linux, MacOS</a:t>
            </a:r>
            <a:r>
              <a:rPr lang="en-GB" sz="2000" dirty="0" smtClean="0">
                <a:latin typeface="Calibri" pitchFamily="34" charset="0"/>
                <a:cs typeface="Calibri" pitchFamily="34" charset="0"/>
              </a:rPr>
              <a:t>). This section will take time and needs to be evidence either as photographs of you setting up the OS or as a Video demonstration of the stages.</a:t>
            </a:r>
          </a:p>
          <a:p>
            <a:pPr marL="255588" indent="-255588"/>
            <a:r>
              <a:rPr lang="en-GB" sz="2000" dirty="0" smtClean="0">
                <a:latin typeface="Calibri" pitchFamily="34" charset="0"/>
                <a:cs typeface="Calibri" pitchFamily="34" charset="0"/>
              </a:rPr>
              <a:t>The entire process should take about 1½ hours and should be done as one steady stream. Otherwise you can take a break at stage 5 and continue next lesson.</a:t>
            </a:r>
          </a:p>
          <a:p>
            <a:pPr marL="255588" indent="-255588"/>
            <a:r>
              <a:rPr lang="en-GB" sz="2000" dirty="0" smtClean="0">
                <a:latin typeface="Calibri" pitchFamily="34" charset="0"/>
                <a:cs typeface="Calibri" pitchFamily="34" charset="0"/>
              </a:rPr>
              <a:t>The following tasks need to be evidenced:</a:t>
            </a:r>
          </a:p>
          <a:p>
            <a:pPr marL="620713" lvl="1" indent="-338138">
              <a:buFont typeface="+mj-lt"/>
              <a:buAutoNum type="arabicPeriod"/>
            </a:pPr>
            <a:r>
              <a:rPr lang="en-GB" sz="2000" dirty="0" smtClean="0">
                <a:latin typeface="Calibri" pitchFamily="34" charset="0"/>
                <a:cs typeface="Calibri" pitchFamily="34" charset="0"/>
              </a:rPr>
              <a:t>Switch the machine on</a:t>
            </a:r>
            <a:r>
              <a:rPr lang="en-GB" sz="2000" dirty="0">
                <a:latin typeface="Calibri" pitchFamily="34" charset="0"/>
                <a:cs typeface="Calibri" pitchFamily="34" charset="0"/>
              </a:rPr>
              <a:t> </a:t>
            </a:r>
            <a:r>
              <a:rPr lang="en-GB" sz="2000" dirty="0" smtClean="0">
                <a:latin typeface="Calibri" pitchFamily="34" charset="0"/>
                <a:cs typeface="Calibri" pitchFamily="34" charset="0"/>
              </a:rPr>
              <a:t>and </a:t>
            </a:r>
            <a:r>
              <a:rPr lang="en-GB" sz="2000" dirty="0">
                <a:latin typeface="Calibri" pitchFamily="34" charset="0"/>
                <a:cs typeface="Calibri" pitchFamily="34" charset="0"/>
              </a:rPr>
              <a:t>check in BIOS that the DVD drive is </a:t>
            </a:r>
            <a:r>
              <a:rPr lang="en-GB" sz="2000" dirty="0" smtClean="0">
                <a:latin typeface="Calibri" pitchFamily="34" charset="0"/>
                <a:cs typeface="Calibri" pitchFamily="34" charset="0"/>
              </a:rPr>
              <a:t>bootable.</a:t>
            </a:r>
          </a:p>
          <a:p>
            <a:pPr marL="620713" lvl="1" indent="-338138">
              <a:buFont typeface="+mj-lt"/>
              <a:buAutoNum type="arabicPeriod"/>
            </a:pPr>
            <a:r>
              <a:rPr lang="en-GB" sz="2000" dirty="0" smtClean="0">
                <a:latin typeface="Calibri" pitchFamily="34" charset="0"/>
                <a:cs typeface="Calibri" pitchFamily="34" charset="0"/>
              </a:rPr>
              <a:t>Place the OS in the DVD drive and resume the boot or restart.</a:t>
            </a:r>
          </a:p>
          <a:p>
            <a:pPr marL="620713" lvl="1" indent="-338138">
              <a:buFont typeface="+mj-lt"/>
              <a:buAutoNum type="arabicPeriod"/>
            </a:pPr>
            <a:r>
              <a:rPr lang="en-GB" sz="2000" dirty="0" smtClean="0">
                <a:latin typeface="Calibri" pitchFamily="34" charset="0"/>
                <a:cs typeface="Calibri" pitchFamily="34" charset="0"/>
              </a:rPr>
              <a:t>Follow the instructions on the installation of the OS.</a:t>
            </a:r>
          </a:p>
          <a:p>
            <a:pPr marL="620713" lvl="1" indent="-338138">
              <a:buFont typeface="+mj-lt"/>
              <a:buAutoNum type="arabicPeriod"/>
            </a:pPr>
            <a:r>
              <a:rPr lang="en-GB" sz="2000" dirty="0" smtClean="0">
                <a:latin typeface="Calibri" pitchFamily="34" charset="0"/>
                <a:cs typeface="Calibri" pitchFamily="34" charset="0"/>
              </a:rPr>
              <a:t>Set the time, date, region, keyboard country,  and network protocols etc.</a:t>
            </a:r>
          </a:p>
          <a:p>
            <a:pPr marL="620713" lvl="1" indent="-338138">
              <a:buFont typeface="+mj-lt"/>
              <a:buAutoNum type="arabicPeriod"/>
            </a:pPr>
            <a:r>
              <a:rPr lang="en-GB" sz="2000" dirty="0" smtClean="0">
                <a:latin typeface="Calibri" pitchFamily="34" charset="0"/>
                <a:cs typeface="Calibri" pitchFamily="34" charset="0"/>
              </a:rPr>
              <a:t>Let the machine reboot and finish configuring the OS.</a:t>
            </a:r>
          </a:p>
          <a:p>
            <a:pPr marL="620713" lvl="1" indent="-338138">
              <a:buFont typeface="+mj-lt"/>
              <a:buAutoNum type="arabicPeriod"/>
            </a:pPr>
            <a:r>
              <a:rPr lang="en-GB" sz="2000" dirty="0" smtClean="0">
                <a:latin typeface="Calibri" pitchFamily="34" charset="0"/>
                <a:cs typeface="Calibri" pitchFamily="34" charset="0"/>
              </a:rPr>
              <a:t>When </a:t>
            </a:r>
            <a:r>
              <a:rPr lang="en-GB" sz="2000" dirty="0">
                <a:latin typeface="Calibri" pitchFamily="34" charset="0"/>
                <a:cs typeface="Calibri" pitchFamily="34" charset="0"/>
              </a:rPr>
              <a:t>done </a:t>
            </a:r>
            <a:r>
              <a:rPr lang="en-GB" sz="2000" dirty="0" smtClean="0">
                <a:latin typeface="Calibri" pitchFamily="34" charset="0"/>
                <a:cs typeface="Calibri" pitchFamily="34" charset="0"/>
              </a:rPr>
              <a:t>show </a:t>
            </a:r>
            <a:r>
              <a:rPr lang="en-GB" sz="2000" dirty="0">
                <a:latin typeface="Calibri" pitchFamily="34" charset="0"/>
                <a:cs typeface="Calibri" pitchFamily="34" charset="0"/>
              </a:rPr>
              <a:t>setting the screen resolution to an appropriate scale</a:t>
            </a:r>
            <a:r>
              <a:rPr lang="en-GB" sz="2000" dirty="0" smtClean="0">
                <a:latin typeface="Calibri" pitchFamily="34" charset="0"/>
                <a:cs typeface="Calibri" pitchFamily="34" charset="0"/>
              </a:rPr>
              <a:t>.</a:t>
            </a:r>
          </a:p>
          <a:p>
            <a:pPr marL="620713" lvl="1" indent="-338138">
              <a:buFont typeface="+mj-lt"/>
              <a:buAutoNum type="arabicPeriod"/>
            </a:pPr>
            <a:r>
              <a:rPr lang="en-GB" sz="2000" dirty="0" smtClean="0">
                <a:latin typeface="Calibri" pitchFamily="34" charset="0"/>
                <a:cs typeface="Calibri" pitchFamily="34" charset="0"/>
              </a:rPr>
              <a:t>Go into control panels and confirm the setup of all the current hardware is correct, specifically the sound, network card and screen.</a:t>
            </a:r>
          </a:p>
          <a:p>
            <a:pPr marL="0" lvl="1" indent="0">
              <a:buNone/>
            </a:pPr>
            <a:r>
              <a:rPr lang="en-GB" sz="2000" b="1" dirty="0" smtClean="0">
                <a:solidFill>
                  <a:schemeClr val="dk1"/>
                </a:solidFill>
                <a:latin typeface="Calibri" pitchFamily="34" charset="0"/>
                <a:cs typeface="Calibri" pitchFamily="34" charset="0"/>
              </a:rPr>
              <a:t>P5.2 – Task 02 - </a:t>
            </a:r>
            <a:r>
              <a:rPr lang="en-GB" sz="2000" dirty="0" smtClean="0">
                <a:solidFill>
                  <a:schemeClr val="dk1"/>
                </a:solidFill>
                <a:latin typeface="Calibri" pitchFamily="34" charset="0"/>
                <a:cs typeface="Calibri" pitchFamily="34" charset="0"/>
              </a:rPr>
              <a:t>Set </a:t>
            </a:r>
            <a:r>
              <a:rPr lang="en-GB" sz="2000" dirty="0">
                <a:solidFill>
                  <a:schemeClr val="dk1"/>
                </a:solidFill>
                <a:latin typeface="Calibri" pitchFamily="34" charset="0"/>
                <a:cs typeface="Calibri" pitchFamily="34" charset="0"/>
              </a:rPr>
              <a:t>up a standalone computer system, installing </a:t>
            </a:r>
            <a:r>
              <a:rPr lang="en-GB" sz="2000" dirty="0" smtClean="0">
                <a:solidFill>
                  <a:schemeClr val="dk1"/>
                </a:solidFill>
                <a:latin typeface="Calibri" pitchFamily="34" charset="0"/>
                <a:cs typeface="Calibri" pitchFamily="34" charset="0"/>
              </a:rPr>
              <a:t>an appropriate OS.</a:t>
            </a:r>
            <a:endParaRPr lang="en-GB" sz="2000" dirty="0">
              <a:solidFill>
                <a:schemeClr val="dk1"/>
              </a:solidFill>
              <a:latin typeface="Calibri" pitchFamily="34" charset="0"/>
              <a:cs typeface="Calibri" pitchFamily="34" charset="0"/>
            </a:endParaRPr>
          </a:p>
        </p:txBody>
      </p:sp>
      <p:sp>
        <p:nvSpPr>
          <p:cNvPr id="5" name="Title 2"/>
          <p:cNvSpPr>
            <a:spLocks noGrp="1"/>
          </p:cNvSpPr>
          <p:nvPr>
            <p:ph type="title"/>
          </p:nvPr>
        </p:nvSpPr>
        <p:spPr>
          <a:xfrm>
            <a:off x="179512" y="188640"/>
            <a:ext cx="8733656" cy="360040"/>
          </a:xfrm>
        </p:spPr>
        <p:txBody>
          <a:bodyPr>
            <a:noAutofit/>
          </a:bodyPr>
          <a:lstStyle/>
          <a:p>
            <a:r>
              <a:rPr lang="en-GB" sz="2700" dirty="0" smtClean="0"/>
              <a:t>P5.2 – </a:t>
            </a:r>
            <a:r>
              <a:rPr lang="en-GB" sz="2700" dirty="0"/>
              <a:t>Set up a standalone computer </a:t>
            </a:r>
            <a:r>
              <a:rPr lang="en-GB" sz="2700" dirty="0" smtClean="0"/>
              <a:t>system - OS</a:t>
            </a:r>
            <a:endParaRPr lang="en-GB" sz="2700" dirty="0"/>
          </a:p>
        </p:txBody>
      </p:sp>
    </p:spTree>
    <p:extLst>
      <p:ext uri="{BB962C8B-B14F-4D97-AF65-F5344CB8AC3E}">
        <p14:creationId xmlns:p14="http://schemas.microsoft.com/office/powerpoint/2010/main" val="378762790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2">
  <a:themeElements>
    <a:clrScheme name="Custom 1">
      <a:dk1>
        <a:sysClr val="windowText" lastClr="000000"/>
      </a:dk1>
      <a:lt1>
        <a:sysClr val="window" lastClr="FFFFFF"/>
      </a:lt1>
      <a:dk2>
        <a:srgbClr val="464646"/>
      </a:dk2>
      <a:lt2>
        <a:srgbClr val="DEF5FA"/>
      </a:lt2>
      <a:accent1>
        <a:srgbClr val="6DAA2D"/>
      </a:accent1>
      <a:accent2>
        <a:srgbClr val="DA1F28"/>
      </a:accent2>
      <a:accent3>
        <a:srgbClr val="EB641B"/>
      </a:accent3>
      <a:accent4>
        <a:srgbClr val="00A21F"/>
      </a:accent4>
      <a:accent5>
        <a:srgbClr val="474B78"/>
      </a:accent5>
      <a:accent6>
        <a:srgbClr val="7D3C4A"/>
      </a:accent6>
      <a:hlink>
        <a:srgbClr val="FF8119"/>
      </a:hlink>
      <a:folHlink>
        <a:srgbClr val="8EEA9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 2</Template>
  <TotalTime>23469</TotalTime>
  <Words>6285</Words>
  <Application>Microsoft Office PowerPoint</Application>
  <PresentationFormat>On-screen Show (4:3)</PresentationFormat>
  <Paragraphs>333</Paragraphs>
  <Slides>25</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Lucida Sans Unicode</vt:lpstr>
      <vt:lpstr>Verdana</vt:lpstr>
      <vt:lpstr>Wingdings 2</vt:lpstr>
      <vt:lpstr>Wingdings 3</vt:lpstr>
      <vt:lpstr>Enderoth 2</vt:lpstr>
      <vt:lpstr>Unit 03</vt:lpstr>
      <vt:lpstr>LO3 – Computer Systems - Scenario</vt:lpstr>
      <vt:lpstr>LO3 - Assessment Criteria</vt:lpstr>
      <vt:lpstr>LO3 - Assessment Criteria P5, P6, P7, P8, M3 and D2</vt:lpstr>
      <vt:lpstr>LO3 - Assessment Criteria P5, P6, P7, P8, M3 and D2</vt:lpstr>
      <vt:lpstr>LO3 -  Be able to set up and maintain computer systems  - Scenario</vt:lpstr>
      <vt:lpstr>LO3 -  Be able to set up and maintain computer systems  - Scenario</vt:lpstr>
      <vt:lpstr>P5.1 – Set up a standalone computer system - Hardware</vt:lpstr>
      <vt:lpstr>P5.2 – Set up a standalone computer system - OS</vt:lpstr>
      <vt:lpstr>P5.3 – Set up a standalone computer system - Hardware</vt:lpstr>
      <vt:lpstr>P5.4 – Set up a standalone computer system - Hardware</vt:lpstr>
      <vt:lpstr>P5.5 – Set up a standalone computer system - Software</vt:lpstr>
      <vt:lpstr>P6.1 – Configuring a System – Bios and Customising</vt:lpstr>
      <vt:lpstr>P6.3 – Configuring a System – Accounts</vt:lpstr>
      <vt:lpstr>P6.4 – Configuring a System – Updating and Customising</vt:lpstr>
      <vt:lpstr>P7.1 – Testing the Configures System – Test table</vt:lpstr>
      <vt:lpstr>P7.1 – Testing the Configures System – Test table</vt:lpstr>
      <vt:lpstr>P7.2 – User Testing a System – User Feedback</vt:lpstr>
      <vt:lpstr>PowerPoint Presentation</vt:lpstr>
      <vt:lpstr>D2.1– User Testing a System – Improvements</vt:lpstr>
      <vt:lpstr>P7.3 – Testing a System – User Feedback</vt:lpstr>
      <vt:lpstr>P8.1 – Routine Maintenance - Technical</vt:lpstr>
      <vt:lpstr>P8.2 – Routine Maintenance - Physical</vt:lpstr>
      <vt:lpstr>LO3 - Assessment Task List</vt:lpstr>
      <vt:lpstr>LO3 - Assessment Task List</vt:lpstr>
    </vt:vector>
  </TitlesOfParts>
  <Company>Personal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493</cp:revision>
  <dcterms:created xsi:type="dcterms:W3CDTF">2010-12-28T13:51:34Z</dcterms:created>
  <dcterms:modified xsi:type="dcterms:W3CDTF">2017-09-03T12:25:46Z</dcterms:modified>
</cp:coreProperties>
</file>